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9" r:id="rId4"/>
    <p:sldId id="260" r:id="rId5"/>
    <p:sldId id="261" r:id="rId6"/>
    <p:sldId id="283" r:id="rId7"/>
    <p:sldId id="262" r:id="rId8"/>
    <p:sldId id="263" r:id="rId9"/>
    <p:sldId id="289" r:id="rId10"/>
    <p:sldId id="290" r:id="rId11"/>
    <p:sldId id="291" r:id="rId12"/>
    <p:sldId id="292" r:id="rId13"/>
    <p:sldId id="282" r:id="rId14"/>
    <p:sldId id="295" r:id="rId15"/>
    <p:sldId id="264" r:id="rId16"/>
    <p:sldId id="265" r:id="rId17"/>
    <p:sldId id="266" r:id="rId18"/>
    <p:sldId id="299" r:id="rId19"/>
    <p:sldId id="284" r:id="rId20"/>
    <p:sldId id="267" r:id="rId21"/>
    <p:sldId id="288" r:id="rId22"/>
    <p:sldId id="304" r:id="rId23"/>
    <p:sldId id="268" r:id="rId24"/>
    <p:sldId id="269" r:id="rId25"/>
    <p:sldId id="270" r:id="rId26"/>
    <p:sldId id="271" r:id="rId27"/>
    <p:sldId id="272" r:id="rId28"/>
    <p:sldId id="305" r:id="rId29"/>
    <p:sldId id="273" r:id="rId30"/>
    <p:sldId id="274" r:id="rId31"/>
    <p:sldId id="287" r:id="rId32"/>
    <p:sldId id="286" r:id="rId33"/>
    <p:sldId id="275" r:id="rId34"/>
    <p:sldId id="306" r:id="rId35"/>
    <p:sldId id="276" r:id="rId36"/>
    <p:sldId id="277" r:id="rId37"/>
    <p:sldId id="296" r:id="rId38"/>
    <p:sldId id="297" r:id="rId39"/>
    <p:sldId id="307" r:id="rId40"/>
    <p:sldId id="298" r:id="rId41"/>
    <p:sldId id="300" r:id="rId42"/>
    <p:sldId id="308" r:id="rId43"/>
    <p:sldId id="301" r:id="rId44"/>
    <p:sldId id="258" r:id="rId45"/>
    <p:sldId id="28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501E9"/>
    <a:srgbClr val="FF33CC"/>
    <a:srgbClr val="CC0099"/>
    <a:srgbClr val="00FFFF"/>
    <a:srgbClr val="FF0066"/>
    <a:srgbClr val="FF99CC"/>
    <a:srgbClr val="DD0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F8885A-9F9A-4EC8-9B5F-18AB7D4E788C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F37BDC0-D588-4153-99CF-7EC253B83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Girija\My%20Documents\Track%2001.mp3" TargetMode="Externa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getfreeimages.tripod.com/Baby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sz="8800" b="1" dirty="0">
                <a:solidFill>
                  <a:srgbClr val="FF0000"/>
                </a:solidFill>
              </a:rPr>
              <a:t>INFERTILITY</a:t>
            </a:r>
          </a:p>
        </p:txBody>
      </p:sp>
      <p:pic>
        <p:nvPicPr>
          <p:cNvPr id="4" name="Picture 3" descr="nameplat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5"/>
            <a:ext cx="8429652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3214686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 </a:t>
            </a:r>
            <a:r>
              <a:rPr lang="en-US" sz="8000" b="1" dirty="0" smtClean="0">
                <a:solidFill>
                  <a:srgbClr val="FF0000"/>
                </a:solidFill>
              </a:rPr>
              <a:t>INFERTILITY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6" name="Picture 14" descr="fuschia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66"/>
            <a:ext cx="1668861" cy="2071690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635896" y="5314968"/>
            <a:ext cx="5341094" cy="137160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>
              <a:lnSpc>
                <a:spcPct val="80000"/>
              </a:lnSpc>
            </a:pPr>
            <a:r>
              <a:rPr lang="en-US" sz="2200" dirty="0" err="1" smtClean="0"/>
              <a:t>Dr</a:t>
            </a:r>
            <a:r>
              <a:rPr lang="en-US" sz="2200" dirty="0" smtClean="0"/>
              <a:t> </a:t>
            </a:r>
            <a:r>
              <a:rPr lang="en-US" sz="2200" dirty="0" err="1" smtClean="0"/>
              <a:t>Shanthi</a:t>
            </a:r>
            <a:r>
              <a:rPr lang="en-US" sz="2200" dirty="0" smtClean="0"/>
              <a:t> Serene </a:t>
            </a:r>
            <a:r>
              <a:rPr lang="en-US" sz="2200" dirty="0" err="1" smtClean="0"/>
              <a:t>Sylum</a:t>
            </a:r>
            <a:r>
              <a:rPr lang="en-US" sz="2200" dirty="0" smtClean="0"/>
              <a:t> V</a:t>
            </a:r>
          </a:p>
          <a:p>
            <a:pPr algn="r">
              <a:lnSpc>
                <a:spcPct val="80000"/>
              </a:lnSpc>
            </a:pPr>
            <a:r>
              <a:rPr lang="en-US" sz="2200" dirty="0" smtClean="0"/>
              <a:t>Professor and Head</a:t>
            </a:r>
          </a:p>
          <a:p>
            <a:pPr algn="r">
              <a:lnSpc>
                <a:spcPct val="80000"/>
              </a:lnSpc>
            </a:pPr>
            <a:r>
              <a:rPr lang="en-US" sz="2200" dirty="0" smtClean="0"/>
              <a:t>Dept. Obstetrics and Gynaecology</a:t>
            </a:r>
          </a:p>
          <a:p>
            <a:pPr algn="r">
              <a:lnSpc>
                <a:spcPct val="80000"/>
              </a:lnSpc>
            </a:pPr>
            <a:r>
              <a:rPr lang="en-US" sz="2200" dirty="0" smtClean="0"/>
              <a:t>SKHMC </a:t>
            </a:r>
            <a:r>
              <a:rPr lang="en-US" sz="2200" dirty="0" err="1" smtClean="0"/>
              <a:t>Kulasekharam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0501"/>
            <a:ext cx="564357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33CC"/>
                </a:solidFill>
              </a:rPr>
              <a:t>Thermal factors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	    </a:t>
            </a:r>
            <a:r>
              <a:rPr lang="en-US" dirty="0" err="1" smtClean="0">
                <a:solidFill>
                  <a:srgbClr val="00FFFF"/>
                </a:solidFill>
              </a:rPr>
              <a:t>Varecocele</a:t>
            </a:r>
            <a:endParaRPr lang="en-US" dirty="0" smtClean="0">
              <a:solidFill>
                <a:srgbClr val="00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	    Big </a:t>
            </a:r>
            <a:r>
              <a:rPr lang="en-US" dirty="0" err="1" smtClean="0">
                <a:solidFill>
                  <a:srgbClr val="00FFFF"/>
                </a:solidFill>
              </a:rPr>
              <a:t>Hydrocele</a:t>
            </a:r>
            <a:endParaRPr lang="en-US" dirty="0" smtClean="0">
              <a:solidFill>
                <a:srgbClr val="00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	    Filariasis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        Working in blast furnaces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	Wearing tight under garments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14346" y="1785926"/>
            <a:ext cx="610792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Endocrinal factors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Thyroid dysfunction,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</a:t>
            </a:r>
            <a:r>
              <a:rPr lang="en-US" dirty="0" err="1" smtClean="0">
                <a:solidFill>
                  <a:srgbClr val="00FFFF"/>
                </a:solidFill>
              </a:rPr>
              <a:t>Gonadotropin</a:t>
            </a:r>
            <a:r>
              <a:rPr lang="en-US" dirty="0" smtClean="0">
                <a:solidFill>
                  <a:srgbClr val="00FFFF"/>
                </a:solidFill>
              </a:rPr>
              <a:t> deficiency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</a:t>
            </a:r>
            <a:r>
              <a:rPr lang="en-US" dirty="0" err="1" smtClean="0">
                <a:solidFill>
                  <a:srgbClr val="00FFFF"/>
                </a:solidFill>
              </a:rPr>
              <a:t>Frohchlich’s</a:t>
            </a:r>
            <a:r>
              <a:rPr lang="en-US" dirty="0" smtClean="0">
                <a:solidFill>
                  <a:srgbClr val="00FFFF"/>
                </a:solidFill>
              </a:rPr>
              <a:t> syndrome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Hyper </a:t>
            </a:r>
            <a:r>
              <a:rPr lang="en-US" dirty="0" err="1" smtClean="0">
                <a:solidFill>
                  <a:srgbClr val="00FFFF"/>
                </a:solidFill>
              </a:rPr>
              <a:t>prolactinemia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Idiopathic testicular failure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57222" y="1785926"/>
            <a:ext cx="6215106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33CC"/>
                </a:solidFill>
              </a:rPr>
              <a:t>Infections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</a:t>
            </a:r>
            <a:r>
              <a:rPr lang="en-US" dirty="0" err="1" smtClean="0">
                <a:solidFill>
                  <a:srgbClr val="00FFFF"/>
                </a:solidFill>
              </a:rPr>
              <a:t>Orchitis</a:t>
            </a:r>
            <a:r>
              <a:rPr lang="en-US" dirty="0" smtClean="0">
                <a:solidFill>
                  <a:srgbClr val="00FFFF"/>
                </a:solidFill>
              </a:rPr>
              <a:t> (mumps)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	             </a:t>
            </a:r>
            <a:r>
              <a:rPr lang="en-US" dirty="0" err="1" smtClean="0">
                <a:solidFill>
                  <a:srgbClr val="00FFFF"/>
                </a:solidFill>
              </a:rPr>
              <a:t>Vanerial</a:t>
            </a:r>
            <a:r>
              <a:rPr lang="en-US" dirty="0" smtClean="0">
                <a:solidFill>
                  <a:srgbClr val="00FFFF"/>
                </a:solidFill>
              </a:rPr>
              <a:t> diseases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     </a:t>
            </a:r>
            <a:r>
              <a:rPr lang="en-US" dirty="0" err="1" smtClean="0">
                <a:solidFill>
                  <a:srgbClr val="00FFFF"/>
                </a:solidFill>
              </a:rPr>
              <a:t>Gonorrhoea</a:t>
            </a:r>
            <a:r>
              <a:rPr lang="en-US" dirty="0" smtClean="0">
                <a:solidFill>
                  <a:srgbClr val="00FFFF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     Non </a:t>
            </a:r>
            <a:r>
              <a:rPr lang="en-US" dirty="0" err="1" smtClean="0">
                <a:solidFill>
                  <a:srgbClr val="00FFFF"/>
                </a:solidFill>
              </a:rPr>
              <a:t>gonococal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urethritis</a:t>
            </a:r>
            <a:endParaRPr lang="en-US" dirty="0" smtClean="0">
              <a:solidFill>
                <a:srgbClr val="00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Tuberculosis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0"/>
            <a:ext cx="77724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FF33CC"/>
                </a:solidFill>
              </a:rPr>
              <a:t>genetic factors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</a:t>
            </a:r>
            <a:r>
              <a:rPr lang="en-US" dirty="0" err="1" smtClean="0">
                <a:solidFill>
                  <a:srgbClr val="00FFFF"/>
                </a:solidFill>
              </a:rPr>
              <a:t>Klinefelter’s</a:t>
            </a:r>
            <a:r>
              <a:rPr lang="en-US" dirty="0" smtClean="0">
                <a:solidFill>
                  <a:srgbClr val="00FFFF"/>
                </a:solidFill>
              </a:rPr>
              <a:t> syndrome 47xxy</a:t>
            </a:r>
          </a:p>
          <a:p>
            <a:endParaRPr lang="en-US" dirty="0"/>
          </a:p>
        </p:txBody>
      </p:sp>
      <p:pic>
        <p:nvPicPr>
          <p:cNvPr id="4" name="Picture 6" descr="Scan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3" y="1342424"/>
            <a:ext cx="4286280" cy="551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571480"/>
            <a:ext cx="8072494" cy="592935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Immunological factors 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Antibodies against </a:t>
            </a:r>
            <a:r>
              <a:rPr lang="en-US" dirty="0" err="1" smtClean="0">
                <a:solidFill>
                  <a:srgbClr val="00FFFF"/>
                </a:solidFill>
              </a:rPr>
              <a:t>spermatozoal</a:t>
            </a:r>
            <a:r>
              <a:rPr lang="en-US" dirty="0" smtClean="0">
                <a:solidFill>
                  <a:srgbClr val="00FFFF"/>
                </a:solidFill>
              </a:rPr>
              <a:t> surface antigen result in sperm clumping after ejaculation</a:t>
            </a:r>
          </a:p>
          <a:p>
            <a:pPr>
              <a:buNone/>
            </a:pPr>
            <a:endParaRPr lang="en-US" dirty="0" smtClean="0">
              <a:solidFill>
                <a:srgbClr val="00FFFF"/>
              </a:solidFill>
            </a:endParaRPr>
          </a:p>
          <a:p>
            <a:r>
              <a:rPr lang="en-US" b="1" dirty="0" smtClean="0">
                <a:solidFill>
                  <a:srgbClr val="FF33CC"/>
                </a:solidFill>
              </a:rPr>
              <a:t>testicular toxins </a:t>
            </a:r>
            <a:r>
              <a:rPr lang="en-US" dirty="0" smtClean="0">
                <a:solidFill>
                  <a:srgbClr val="00FFFF"/>
                </a:solidFill>
              </a:rPr>
              <a:t>(</a:t>
            </a:r>
            <a:r>
              <a:rPr lang="en-US" dirty="0" err="1" smtClean="0">
                <a:solidFill>
                  <a:srgbClr val="00FFFF"/>
                </a:solidFill>
              </a:rPr>
              <a:t>Cytotoxic</a:t>
            </a:r>
            <a:r>
              <a:rPr lang="en-US" dirty="0" smtClean="0">
                <a:solidFill>
                  <a:srgbClr val="00FFFF"/>
                </a:solidFill>
              </a:rPr>
              <a:t> Drugs, </a:t>
            </a:r>
            <a:r>
              <a:rPr lang="en-US" dirty="0" err="1" smtClean="0">
                <a:solidFill>
                  <a:srgbClr val="00FFFF"/>
                </a:solidFill>
              </a:rPr>
              <a:t>Nitrofurantoin</a:t>
            </a:r>
            <a:r>
              <a:rPr lang="en-US" dirty="0" smtClean="0">
                <a:solidFill>
                  <a:srgbClr val="00FFFF"/>
                </a:solidFill>
              </a:rPr>
              <a:t>, Antihypertensive, </a:t>
            </a:r>
            <a:r>
              <a:rPr lang="en-US" dirty="0" err="1" smtClean="0">
                <a:solidFill>
                  <a:srgbClr val="00FFFF"/>
                </a:solidFill>
              </a:rPr>
              <a:t>cimetidine</a:t>
            </a:r>
            <a:r>
              <a:rPr lang="en-US" dirty="0" smtClean="0">
                <a:solidFill>
                  <a:srgbClr val="00FFFF"/>
                </a:solidFill>
              </a:rPr>
              <a:t>,  Anticonvulsant &amp; </a:t>
            </a:r>
            <a:r>
              <a:rPr lang="en-US" dirty="0" err="1" smtClean="0">
                <a:solidFill>
                  <a:srgbClr val="00FFFF"/>
                </a:solidFill>
              </a:rPr>
              <a:t>antideprescent</a:t>
            </a:r>
            <a:r>
              <a:rPr lang="en-US" dirty="0" smtClean="0">
                <a:solidFill>
                  <a:srgbClr val="00FFFF"/>
                </a:solidFill>
              </a:rPr>
              <a:t>,  radiation)</a:t>
            </a:r>
          </a:p>
          <a:p>
            <a:endParaRPr lang="en-US" dirty="0" smtClean="0">
              <a:solidFill>
                <a:srgbClr val="00FFFF"/>
              </a:solidFill>
            </a:endParaRPr>
          </a:p>
          <a:p>
            <a:r>
              <a:rPr lang="en-US" b="1" dirty="0" smtClean="0">
                <a:solidFill>
                  <a:srgbClr val="FF33CC"/>
                </a:solidFill>
              </a:rPr>
              <a:t> General factors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</a:t>
            </a:r>
            <a:r>
              <a:rPr lang="en-US" dirty="0" err="1" smtClean="0">
                <a:solidFill>
                  <a:srgbClr val="00FFFF"/>
                </a:solidFill>
              </a:rPr>
              <a:t>Malnutretion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Heavy smoking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Alcoholism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Chronic debilitating diseases</a:t>
            </a:r>
          </a:p>
          <a:p>
            <a:endParaRPr lang="en-US" dirty="0" smtClean="0">
              <a:solidFill>
                <a:srgbClr val="00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Obstruction of Efferent duct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Congenital</a:t>
            </a:r>
            <a:endParaRPr lang="en-US" dirty="0"/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smtClean="0"/>
              <a:t>    Absence </a:t>
            </a:r>
            <a:r>
              <a:rPr lang="en-US" dirty="0"/>
              <a:t>of </a:t>
            </a:r>
            <a:r>
              <a:rPr lang="en-US" dirty="0" err="1"/>
              <a:t>vasdeferens</a:t>
            </a:r>
            <a:r>
              <a:rPr lang="en-US" dirty="0"/>
              <a:t> (Cystic fibrosis)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dirty="0" smtClean="0"/>
              <a:t>      </a:t>
            </a:r>
            <a:r>
              <a:rPr lang="en-US" dirty="0"/>
              <a:t>Young’s syndrome</a:t>
            </a:r>
          </a:p>
          <a:p>
            <a:pPr>
              <a:buNone/>
            </a:pPr>
            <a:r>
              <a:rPr lang="en-US" dirty="0" smtClean="0"/>
              <a:t>Acquired</a:t>
            </a:r>
          </a:p>
          <a:p>
            <a:pPr>
              <a:buNone/>
            </a:pPr>
            <a:r>
              <a:rPr lang="en-US" dirty="0" smtClean="0"/>
              <a:t>             Infective </a:t>
            </a:r>
          </a:p>
          <a:p>
            <a:pPr>
              <a:buNone/>
            </a:pPr>
            <a:r>
              <a:rPr lang="en-US" dirty="0" smtClean="0"/>
              <a:t>                         Tuberculosis,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Gonorrhoea</a:t>
            </a:r>
            <a:endParaRPr lang="en-US" dirty="0" smtClean="0"/>
          </a:p>
          <a:p>
            <a:r>
              <a:rPr lang="en-US" dirty="0" smtClean="0"/>
              <a:t>Surgical trauma</a:t>
            </a:r>
            <a:endParaRPr lang="en-US" dirty="0"/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dirty="0" err="1" smtClean="0"/>
              <a:t>Herniorrhaphy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dirty="0" err="1" smtClean="0"/>
              <a:t>Hydrocele</a:t>
            </a:r>
            <a:r>
              <a:rPr lang="en-US" dirty="0" smtClean="0"/>
              <a:t> operation</a:t>
            </a:r>
          </a:p>
          <a:p>
            <a:pPr>
              <a:buNone/>
            </a:pPr>
            <a:r>
              <a:rPr lang="en-US" dirty="0" smtClean="0"/>
              <a:t>                    Bilateral Vasectomy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Failure to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deposite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sperms high in the vagina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6615130" cy="430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Impotency Temporary Permanent</a:t>
            </a:r>
            <a:endParaRPr lang="en-US" dirty="0"/>
          </a:p>
          <a:p>
            <a:r>
              <a:rPr lang="en-US" dirty="0"/>
              <a:t>Ejaculatory </a:t>
            </a:r>
            <a:r>
              <a:rPr lang="en-US" dirty="0" smtClean="0"/>
              <a:t>failure</a:t>
            </a:r>
          </a:p>
          <a:p>
            <a:pPr>
              <a:buNone/>
            </a:pPr>
            <a:r>
              <a:rPr lang="en-US" dirty="0" smtClean="0"/>
              <a:t>                   Premature ejaculation</a:t>
            </a:r>
          </a:p>
          <a:p>
            <a:pPr>
              <a:buNone/>
            </a:pPr>
            <a:r>
              <a:rPr lang="en-US" dirty="0" smtClean="0"/>
              <a:t>                   Retrograde ejaculation</a:t>
            </a:r>
          </a:p>
          <a:p>
            <a:pPr>
              <a:buNone/>
            </a:pPr>
            <a:r>
              <a:rPr lang="en-US" dirty="0" smtClean="0"/>
              <a:t>                   Absence of ejaculation</a:t>
            </a:r>
            <a:endParaRPr lang="en-US" dirty="0"/>
          </a:p>
          <a:p>
            <a:r>
              <a:rPr lang="en-US" dirty="0" err="1" smtClean="0"/>
              <a:t>Hypospadias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Penile type</a:t>
            </a:r>
          </a:p>
          <a:p>
            <a:pPr>
              <a:buNone/>
            </a:pPr>
            <a:r>
              <a:rPr lang="en-US" dirty="0" smtClean="0"/>
              <a:t>                  Scrotal type</a:t>
            </a:r>
            <a:endParaRPr lang="en-US" dirty="0"/>
          </a:p>
          <a:p>
            <a:r>
              <a:rPr lang="en-US" dirty="0"/>
              <a:t>Bladder neck surgery</a:t>
            </a:r>
          </a:p>
          <a:p>
            <a:endParaRPr lang="en-US" dirty="0"/>
          </a:p>
        </p:txBody>
      </p:sp>
      <p:pic>
        <p:nvPicPr>
          <p:cNvPr id="4" name="Content Placeholder 4" descr="coitu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2357430"/>
            <a:ext cx="3050249" cy="360919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Defect in sperm and seminal fluid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0501"/>
            <a:ext cx="485775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Immotile </a:t>
            </a:r>
            <a:r>
              <a:rPr lang="en-US" dirty="0"/>
              <a:t>sperm (</a:t>
            </a:r>
            <a:r>
              <a:rPr lang="en-US" dirty="0" err="1"/>
              <a:t>Kartagener</a:t>
            </a:r>
            <a:r>
              <a:rPr lang="en-US" dirty="0"/>
              <a:t> syndrome)</a:t>
            </a:r>
          </a:p>
          <a:p>
            <a:r>
              <a:rPr lang="en-US" dirty="0" err="1"/>
              <a:t>Oligospermia</a:t>
            </a:r>
            <a:r>
              <a:rPr lang="en-US" dirty="0"/>
              <a:t>, </a:t>
            </a:r>
            <a:r>
              <a:rPr lang="en-US" dirty="0" err="1" smtClean="0"/>
              <a:t>Asthenozoospermia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Necrozoospermia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Abnormal sperm morphology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Teratozoospermia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Low fructose content</a:t>
            </a:r>
          </a:p>
          <a:p>
            <a:r>
              <a:rPr lang="en-US" dirty="0">
                <a:solidFill>
                  <a:srgbClr val="FFFF00"/>
                </a:solidFill>
              </a:rPr>
              <a:t>Unusually high or low volume of ejaculate</a:t>
            </a:r>
          </a:p>
          <a:p>
            <a:r>
              <a:rPr lang="en-US" dirty="0">
                <a:solidFill>
                  <a:srgbClr val="FFFF00"/>
                </a:solidFill>
              </a:rPr>
              <a:t>Undue viscosity</a:t>
            </a:r>
          </a:p>
          <a:p>
            <a:r>
              <a:rPr lang="en-US" dirty="0">
                <a:solidFill>
                  <a:srgbClr val="FFFF00"/>
                </a:solidFill>
              </a:rPr>
              <a:t>Sperm </a:t>
            </a:r>
            <a:r>
              <a:rPr lang="en-US" dirty="0" smtClean="0">
                <a:solidFill>
                  <a:srgbClr val="FFFF00"/>
                </a:solidFill>
              </a:rPr>
              <a:t>antibodies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prostaglandin content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6" descr="SCAN02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822" y="1714488"/>
            <a:ext cx="3915827" cy="3708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management in the case of MALES:-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1.Improvement of general health</a:t>
            </a:r>
          </a:p>
          <a:p>
            <a:r>
              <a:rPr lang="en-US" dirty="0" smtClean="0"/>
              <a:t>2.Advise  to avoid tight undergarments</a:t>
            </a:r>
          </a:p>
          <a:p>
            <a:r>
              <a:rPr lang="en-US" dirty="0" smtClean="0"/>
              <a:t>3.Advise cold baths</a:t>
            </a:r>
          </a:p>
          <a:p>
            <a:r>
              <a:rPr lang="en-US" dirty="0" smtClean="0"/>
              <a:t>4.Correction of </a:t>
            </a:r>
            <a:r>
              <a:rPr lang="en-US" dirty="0" err="1" smtClean="0"/>
              <a:t>Varicocele</a:t>
            </a:r>
            <a:endParaRPr lang="en-US" dirty="0" smtClean="0"/>
          </a:p>
          <a:p>
            <a:r>
              <a:rPr lang="en-US" dirty="0" smtClean="0"/>
              <a:t>5.Hormonal </a:t>
            </a:r>
            <a:r>
              <a:rPr lang="en-US" dirty="0" err="1" smtClean="0"/>
              <a:t>theraphy</a:t>
            </a:r>
            <a:endParaRPr lang="en-US" dirty="0" smtClean="0"/>
          </a:p>
          <a:p>
            <a:r>
              <a:rPr lang="en-US" dirty="0" smtClean="0"/>
              <a:t>6.Hypospadias and </a:t>
            </a:r>
            <a:r>
              <a:rPr lang="en-US" dirty="0" err="1" smtClean="0"/>
              <a:t>phimosis</a:t>
            </a:r>
            <a:r>
              <a:rPr lang="en-US" dirty="0" smtClean="0"/>
              <a:t> should be surgically corrected.</a:t>
            </a:r>
          </a:p>
          <a:p>
            <a:r>
              <a:rPr lang="en-US" dirty="0" smtClean="0"/>
              <a:t>7.Impotency,premature ejaculation and similar problems must be treated.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</p:spPr>
        <p:txBody>
          <a:bodyPr/>
          <a:lstStyle/>
          <a:p>
            <a:r>
              <a:rPr lang="en-US" sz="3600" dirty="0" smtClean="0"/>
              <a:t>Factors essential for conception (fertilization of ovum) in female 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500175"/>
            <a:ext cx="4288662" cy="479629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OVA</a:t>
            </a:r>
            <a:r>
              <a:rPr lang="en-US" dirty="0" smtClean="0"/>
              <a:t>: production of ovum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>
                <a:solidFill>
                  <a:srgbClr val="FF33CC"/>
                </a:solidFill>
              </a:rPr>
              <a:t>PASSAGES</a:t>
            </a:r>
            <a:r>
              <a:rPr lang="en-US" dirty="0" smtClean="0"/>
              <a:t>: Patency of passages from the vagina to the </a:t>
            </a:r>
            <a:r>
              <a:rPr lang="en-US" dirty="0" err="1" smtClean="0"/>
              <a:t>fimbrial</a:t>
            </a:r>
            <a:r>
              <a:rPr lang="en-US" dirty="0" smtClean="0"/>
              <a:t> end of the fallopian tube 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>
                <a:solidFill>
                  <a:srgbClr val="CC0099"/>
                </a:solidFill>
              </a:rPr>
              <a:t>HOSPITALITY</a:t>
            </a:r>
            <a:r>
              <a:rPr lang="en-US" dirty="0" smtClean="0"/>
              <a:t>: The condition of genital tract should be hospitable for the spermatozoa and implantation of the fertilized ovum.</a:t>
            </a:r>
          </a:p>
          <a:p>
            <a:endParaRPr lang="en-US" dirty="0"/>
          </a:p>
        </p:txBody>
      </p:sp>
      <p:pic>
        <p:nvPicPr>
          <p:cNvPr id="1030" name="Picture 6" descr="G:\obg therapeutics\OBG\repr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459" y="2214554"/>
            <a:ext cx="3604239" cy="344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85728"/>
            <a:ext cx="8286808" cy="685804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Pregnancy</a:t>
            </a:r>
            <a:r>
              <a:rPr lang="en-US" sz="4000" dirty="0" smtClean="0"/>
              <a:t> is one of the fore most ambition of each and every women. This </a:t>
            </a:r>
            <a:r>
              <a:rPr lang="en-US" sz="4000" b="1" dirty="0" smtClean="0">
                <a:solidFill>
                  <a:srgbClr val="FFFF00"/>
                </a:solidFill>
              </a:rPr>
              <a:t>divine gift </a:t>
            </a:r>
            <a:r>
              <a:rPr lang="en-US" sz="4000" dirty="0" smtClean="0"/>
              <a:t>can be achieved through </a:t>
            </a:r>
            <a:r>
              <a:rPr lang="en-US" sz="4000" b="1" dirty="0" smtClean="0">
                <a:solidFill>
                  <a:srgbClr val="FF0000"/>
                </a:solidFill>
              </a:rPr>
              <a:t>Homoeopathy</a:t>
            </a:r>
            <a:r>
              <a:rPr lang="en-US" sz="4000" dirty="0" smtClean="0"/>
              <a:t> with the help of  experienced homoeopaths. A good homoeopathic physician can win a lot of </a:t>
            </a:r>
            <a:r>
              <a:rPr lang="en-US" sz="4000" b="1" i="1" dirty="0" smtClean="0">
                <a:solidFill>
                  <a:srgbClr val="F501E9"/>
                </a:solidFill>
              </a:rPr>
              <a:t>Infertility cases </a:t>
            </a:r>
            <a:r>
              <a:rPr lang="en-US" sz="4000" dirty="0" smtClean="0"/>
              <a:t>with a </a:t>
            </a:r>
            <a:r>
              <a:rPr lang="en-US" sz="4000" b="1" dirty="0" smtClean="0">
                <a:solidFill>
                  <a:srgbClr val="00FF00"/>
                </a:solidFill>
              </a:rPr>
              <a:t>good knowledge </a:t>
            </a:r>
            <a:r>
              <a:rPr lang="en-US" sz="4000" dirty="0" smtClean="0"/>
              <a:t>in Homoeopathic subject &amp; medicine.</a:t>
            </a:r>
            <a:endParaRPr lang="en-US" sz="4000" dirty="0"/>
          </a:p>
        </p:txBody>
      </p:sp>
      <p:pic>
        <p:nvPicPr>
          <p:cNvPr id="4" name="Picture 5" descr="mang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429132"/>
            <a:ext cx="42862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12064"/>
            <a:ext cx="8786842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DD09BF"/>
                </a:solidFill>
              </a:rPr>
              <a:t>Common causes of Female infertility</a:t>
            </a:r>
            <a:endParaRPr lang="en-US" dirty="0">
              <a:solidFill>
                <a:srgbClr val="DD09B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9720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OVARIAN FACTORS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Anovulatory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oligo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-ovulation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Luteal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phase defect(LPD)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Lutenisied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unruptured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follicle(LUF)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TUBAL FACTORS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PERITONEAL FACTORS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UTERINE FACTORS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CERVICAL FACTORS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VAGINAL FACTORS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obg therapeutics\OBG\46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591060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enstrual_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-7118"/>
            <a:ext cx="7488832" cy="686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OVARIAN FACTORS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ovulatory</a:t>
            </a:r>
            <a:r>
              <a:rPr lang="en-US" dirty="0" smtClean="0"/>
              <a:t> dysfunctions encompass: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Anovulatory</a:t>
            </a:r>
            <a:r>
              <a:rPr lang="en-US" dirty="0" smtClean="0"/>
              <a:t> or </a:t>
            </a:r>
            <a:r>
              <a:rPr lang="en-US" dirty="0" err="1" smtClean="0"/>
              <a:t>Oligo</a:t>
            </a:r>
            <a:r>
              <a:rPr lang="en-US" dirty="0" smtClean="0"/>
              <a:t>-ovulation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Luteal</a:t>
            </a:r>
            <a:r>
              <a:rPr lang="en-US" dirty="0" smtClean="0"/>
              <a:t> phase defect (LPD)</a:t>
            </a:r>
          </a:p>
          <a:p>
            <a:r>
              <a:rPr lang="en-US" dirty="0" smtClean="0"/>
              <a:t>   Luteinized  Unruptured Follicle (LUF)</a:t>
            </a:r>
          </a:p>
          <a:p>
            <a:endParaRPr lang="en-US" dirty="0"/>
          </a:p>
        </p:txBody>
      </p:sp>
      <p:pic>
        <p:nvPicPr>
          <p:cNvPr id="4" name="Picture 11" descr="AARDVAR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786190"/>
            <a:ext cx="2486032" cy="248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0"/>
            <a:ext cx="8643966" cy="635556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Anovulation</a:t>
            </a:r>
            <a:r>
              <a:rPr lang="en-US" b="1" dirty="0" smtClean="0"/>
              <a:t> or </a:t>
            </a:r>
            <a:r>
              <a:rPr lang="en-US" b="1" dirty="0" err="1" smtClean="0"/>
              <a:t>oligo</a:t>
            </a:r>
            <a:r>
              <a:rPr lang="en-US" b="1" dirty="0" smtClean="0"/>
              <a:t>-ovulation</a:t>
            </a:r>
          </a:p>
          <a:p>
            <a:endParaRPr lang="en-US" dirty="0" smtClean="0"/>
          </a:p>
          <a:p>
            <a:r>
              <a:rPr lang="en-US" dirty="0" smtClean="0"/>
              <a:t>   The ovarian activity is totally dependent on the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gonadotropins</a:t>
            </a:r>
            <a:r>
              <a:rPr lang="en-US" dirty="0" smtClean="0">
                <a:solidFill>
                  <a:srgbClr val="00FF00"/>
                </a:solidFill>
              </a:rPr>
              <a:t>. </a:t>
            </a:r>
          </a:p>
          <a:p>
            <a:r>
              <a:rPr lang="en-US" dirty="0" smtClean="0"/>
              <a:t>Normal secretion of </a:t>
            </a:r>
            <a:r>
              <a:rPr lang="en-US" dirty="0" err="1" smtClean="0"/>
              <a:t>gonadotropins</a:t>
            </a:r>
            <a:r>
              <a:rPr lang="en-US" dirty="0" smtClean="0"/>
              <a:t> depends upon the </a:t>
            </a:r>
            <a:r>
              <a:rPr lang="en-US" dirty="0" err="1" smtClean="0">
                <a:solidFill>
                  <a:srgbClr val="00FFFF"/>
                </a:solidFill>
              </a:rPr>
              <a:t>pulsatile</a:t>
            </a:r>
            <a:r>
              <a:rPr lang="en-US" dirty="0" smtClean="0">
                <a:solidFill>
                  <a:srgbClr val="00FFFF"/>
                </a:solidFill>
              </a:rPr>
              <a:t> release of </a:t>
            </a:r>
            <a:r>
              <a:rPr lang="en-US" dirty="0" err="1" smtClean="0">
                <a:solidFill>
                  <a:srgbClr val="00FFFF"/>
                </a:solidFill>
              </a:rPr>
              <a:t>GnRH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smtClean="0"/>
              <a:t>from the hypothalamus.</a:t>
            </a:r>
          </a:p>
          <a:p>
            <a:r>
              <a:rPr lang="en-US" dirty="0" smtClean="0"/>
              <a:t> As such the ovarian dysfunction is likely to be linked with the</a:t>
            </a:r>
            <a:r>
              <a:rPr lang="en-US" b="1" dirty="0" smtClean="0">
                <a:solidFill>
                  <a:srgbClr val="FF0066"/>
                </a:solidFill>
              </a:rPr>
              <a:t> disturbed </a:t>
            </a:r>
            <a:r>
              <a:rPr lang="en-US" b="1" dirty="0" err="1" smtClean="0">
                <a:solidFill>
                  <a:srgbClr val="FF0066"/>
                </a:solidFill>
              </a:rPr>
              <a:t>hypothalamo</a:t>
            </a:r>
            <a:r>
              <a:rPr lang="en-US" b="1" dirty="0" smtClean="0">
                <a:solidFill>
                  <a:srgbClr val="FF0066"/>
                </a:solidFill>
              </a:rPr>
              <a:t>-</a:t>
            </a:r>
            <a:r>
              <a:rPr lang="en-US" b="1" dirty="0" err="1" smtClean="0">
                <a:solidFill>
                  <a:srgbClr val="FF0066"/>
                </a:solidFill>
              </a:rPr>
              <a:t>pitutary</a:t>
            </a:r>
            <a:r>
              <a:rPr lang="en-US" b="1" dirty="0" smtClean="0">
                <a:solidFill>
                  <a:srgbClr val="FF0066"/>
                </a:solidFill>
              </a:rPr>
              <a:t>-ovarian axis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either primary or secondary from </a:t>
            </a:r>
            <a:r>
              <a:rPr lang="en-US" b="1" dirty="0" smtClean="0">
                <a:solidFill>
                  <a:srgbClr val="FF0066"/>
                </a:solidFill>
              </a:rPr>
              <a:t>thyroid or adrenal dysfunction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5" descr="Scan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961063"/>
            <a:ext cx="1203343" cy="189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5728"/>
            <a:ext cx="7772400" cy="6069832"/>
          </a:xfrm>
        </p:spPr>
        <p:txBody>
          <a:bodyPr/>
          <a:lstStyle/>
          <a:p>
            <a:r>
              <a:rPr lang="en-US" b="1" dirty="0" err="1" smtClean="0"/>
              <a:t>Luteal</a:t>
            </a:r>
            <a:r>
              <a:rPr lang="en-US" b="1" dirty="0" smtClean="0"/>
              <a:t> phase defect (LPD)</a:t>
            </a:r>
          </a:p>
          <a:p>
            <a:endParaRPr lang="en-US" dirty="0" smtClean="0"/>
          </a:p>
          <a:p>
            <a:r>
              <a:rPr lang="en-US" dirty="0" smtClean="0"/>
              <a:t>Inadequate growth and function of the </a:t>
            </a:r>
            <a:r>
              <a:rPr lang="en-US" b="1" dirty="0" err="1" smtClean="0">
                <a:solidFill>
                  <a:srgbClr val="FF0000"/>
                </a:solidFill>
              </a:rPr>
              <a:t>corpous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luteum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Inadequate progesterone secretion.</a:t>
            </a:r>
          </a:p>
          <a:p>
            <a:r>
              <a:rPr lang="en-US" dirty="0" smtClean="0"/>
              <a:t>The life span of corpus </a:t>
            </a:r>
            <a:r>
              <a:rPr lang="en-US" dirty="0" err="1" smtClean="0"/>
              <a:t>luteum</a:t>
            </a:r>
            <a:r>
              <a:rPr lang="en-US" dirty="0" smtClean="0"/>
              <a:t> is shortened to less than 10 days.</a:t>
            </a:r>
          </a:p>
          <a:p>
            <a:r>
              <a:rPr lang="en-US" dirty="0" smtClean="0"/>
              <a:t>It is also due to defective </a:t>
            </a:r>
            <a:r>
              <a:rPr lang="en-US" b="1" dirty="0" err="1" smtClean="0">
                <a:solidFill>
                  <a:srgbClr val="FF0000"/>
                </a:solidFill>
              </a:rPr>
              <a:t>folliculogenesis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/>
          <a:lstStyle/>
          <a:p>
            <a:r>
              <a:rPr lang="en-US" b="1" dirty="0" err="1" smtClean="0"/>
              <a:t>Lutenised</a:t>
            </a:r>
            <a:r>
              <a:rPr lang="en-US" b="1" dirty="0" smtClean="0"/>
              <a:t> </a:t>
            </a:r>
            <a:r>
              <a:rPr lang="en-US" b="1" dirty="0" err="1" smtClean="0"/>
              <a:t>unruptured</a:t>
            </a:r>
            <a:r>
              <a:rPr lang="en-US" b="1" dirty="0" smtClean="0"/>
              <a:t> follicular syndrome    			</a:t>
            </a:r>
            <a:r>
              <a:rPr lang="en-US" dirty="0" smtClean="0"/>
              <a:t>(Trapped ovum)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condition the ovum is </a:t>
            </a:r>
            <a:r>
              <a:rPr lang="en-US" b="1" dirty="0" smtClean="0">
                <a:solidFill>
                  <a:srgbClr val="00B050"/>
                </a:solidFill>
              </a:rPr>
              <a:t>trapped</a:t>
            </a:r>
            <a:r>
              <a:rPr lang="en-US" dirty="0" smtClean="0"/>
              <a:t> inside the follicle which gets </a:t>
            </a:r>
            <a:r>
              <a:rPr lang="en-US" dirty="0" err="1" smtClean="0"/>
              <a:t>lutenisied</a:t>
            </a:r>
            <a:r>
              <a:rPr lang="en-US" dirty="0" smtClean="0"/>
              <a:t>.</a:t>
            </a:r>
          </a:p>
          <a:p>
            <a:endParaRPr lang="en-US" smtClean="0"/>
          </a:p>
          <a:p>
            <a:r>
              <a:rPr lang="en-US" smtClean="0"/>
              <a:t> </a:t>
            </a:r>
            <a:r>
              <a:rPr lang="en-US" dirty="0" smtClean="0"/>
              <a:t>It may be associated with Pelvic Endometriosis or </a:t>
            </a:r>
            <a:r>
              <a:rPr lang="en-US" dirty="0" err="1" smtClean="0"/>
              <a:t>Hyperprolactinaemia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TUBAL FACTORS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:-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43050"/>
            <a:ext cx="5500694" cy="52149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Impaired tubal function include defective ovum picking (octopus function)</a:t>
            </a:r>
          </a:p>
          <a:p>
            <a:r>
              <a:rPr lang="en-US" dirty="0" smtClean="0"/>
              <a:t>Impaired tubal motility</a:t>
            </a:r>
          </a:p>
          <a:p>
            <a:r>
              <a:rPr lang="en-US" dirty="0" smtClean="0"/>
              <a:t>Loss of cilia and partial or complete obstruction of tubal lumen.</a:t>
            </a:r>
          </a:p>
          <a:p>
            <a:r>
              <a:rPr lang="en-US" dirty="0" smtClean="0"/>
              <a:t>This is related to </a:t>
            </a:r>
          </a:p>
          <a:p>
            <a:pPr>
              <a:buNone/>
            </a:pPr>
            <a:r>
              <a:rPr lang="en-US" dirty="0" smtClean="0"/>
              <a:t>             Tubal infection,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Peritubal</a:t>
            </a:r>
            <a:r>
              <a:rPr lang="en-US" dirty="0" smtClean="0"/>
              <a:t> adhesion following     		pelvic surgery,  		              Infection  -TB,     	              		Endometriosis.</a:t>
            </a:r>
          </a:p>
          <a:p>
            <a:endParaRPr lang="en-US" dirty="0"/>
          </a:p>
        </p:txBody>
      </p:sp>
      <p:pic>
        <p:nvPicPr>
          <p:cNvPr id="5" name="Content Placeholder 4" descr="G:\obg therapeutics\OBG\peri tubal adhesion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477" y="2357430"/>
            <a:ext cx="3238523" cy="2428892"/>
          </a:xfrm>
          <a:prstGeom prst="rect">
            <a:avLst/>
          </a:prstGeom>
          <a:noFill/>
        </p:spPr>
      </p:pic>
      <p:pic>
        <p:nvPicPr>
          <p:cNvPr id="6" name="Picture 5" descr="G:\obg therapeutics\OBG\P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950" y="214290"/>
            <a:ext cx="3577050" cy="2071678"/>
          </a:xfrm>
          <a:prstGeom prst="rect">
            <a:avLst/>
          </a:prstGeom>
          <a:noFill/>
        </p:spPr>
      </p:pic>
      <p:pic>
        <p:nvPicPr>
          <p:cNvPr id="7" name="Picture 4" descr="G:\obg therapeutics\OBG\hydrosalpin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48" y="4929186"/>
            <a:ext cx="2571752" cy="1928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G:\Gynaecology\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63" y="1763713"/>
            <a:ext cx="3190875" cy="3328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PERITONEAL FACTORS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minimal endometriosis may produce infertility. Deep </a:t>
            </a:r>
            <a:r>
              <a:rPr lang="en-US" dirty="0" err="1" smtClean="0"/>
              <a:t>dyspareunia</a:t>
            </a:r>
            <a:r>
              <a:rPr lang="en-US" dirty="0" smtClean="0"/>
              <a:t> may trouble the patient.</a:t>
            </a:r>
          </a:p>
          <a:p>
            <a:endParaRPr lang="en-US" dirty="0"/>
          </a:p>
        </p:txBody>
      </p:sp>
      <p:pic>
        <p:nvPicPr>
          <p:cNvPr id="4" name="Picture 2" descr="G:\obg therapeutics\OBG\sites of endometr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4686" y="3143248"/>
            <a:ext cx="4723888" cy="3714752"/>
          </a:xfrm>
          <a:prstGeom prst="rect">
            <a:avLst/>
          </a:prstGeom>
          <a:noFill/>
        </p:spPr>
      </p:pic>
      <p:pic>
        <p:nvPicPr>
          <p:cNvPr id="4098" name="Picture 2" descr="G:\Gynaecology\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3317424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Definition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Infertility </a:t>
            </a:r>
            <a:r>
              <a:rPr lang="en-US" dirty="0"/>
              <a:t>is defined as a failure </a:t>
            </a:r>
            <a:r>
              <a:rPr lang="en-US" dirty="0" smtClean="0"/>
              <a:t>to</a:t>
            </a:r>
          </a:p>
          <a:p>
            <a:pPr>
              <a:buNone/>
            </a:pPr>
            <a:r>
              <a:rPr lang="en-US" dirty="0" smtClean="0"/>
              <a:t>     conceive </a:t>
            </a:r>
            <a:r>
              <a:rPr lang="en-US" dirty="0"/>
              <a:t>within one or more years </a:t>
            </a:r>
            <a:r>
              <a:rPr lang="en-US" dirty="0" smtClean="0"/>
              <a:t>of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/>
              <a:t>regular unprotected coitus.</a:t>
            </a:r>
          </a:p>
          <a:p>
            <a:endParaRPr lang="en-US" dirty="0"/>
          </a:p>
        </p:txBody>
      </p:sp>
      <p:pic>
        <p:nvPicPr>
          <p:cNvPr id="4" name="Picture 4" descr="mang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357562"/>
            <a:ext cx="28813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UTERINE FACTORS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factors that hinder nidation are:-</a:t>
            </a:r>
          </a:p>
          <a:p>
            <a:pPr>
              <a:buNone/>
            </a:pPr>
            <a:r>
              <a:rPr lang="en-US" dirty="0" smtClean="0"/>
              <a:t>            uterine hypoplasia,</a:t>
            </a:r>
          </a:p>
          <a:p>
            <a:pPr>
              <a:buNone/>
            </a:pPr>
            <a:r>
              <a:rPr lang="en-US" dirty="0" smtClean="0"/>
              <a:t>            congenital malformation of uterus,</a:t>
            </a:r>
          </a:p>
          <a:p>
            <a:pPr>
              <a:buNone/>
            </a:pPr>
            <a:r>
              <a:rPr lang="en-US" dirty="0" smtClean="0"/>
              <a:t>            inadequate secretary endometrium,</a:t>
            </a:r>
          </a:p>
          <a:p>
            <a:pPr>
              <a:buNone/>
            </a:pPr>
            <a:r>
              <a:rPr lang="en-US" dirty="0" smtClean="0"/>
              <a:t>            fibroid uterus,</a:t>
            </a:r>
          </a:p>
          <a:p>
            <a:pPr>
              <a:buNone/>
            </a:pPr>
            <a:r>
              <a:rPr lang="en-US" dirty="0" smtClean="0"/>
              <a:t>            endometritis,</a:t>
            </a:r>
          </a:p>
          <a:p>
            <a:pPr>
              <a:buNone/>
            </a:pPr>
            <a:r>
              <a:rPr lang="en-US" dirty="0" smtClean="0"/>
              <a:t>            uterine synechaie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G:\obg therapeutics\OBG\ute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71950"/>
            <a:ext cx="38100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Female genital tract developed from 3 origins: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 Ovaries from the germ cells that migrate from the yolk sac into the </a:t>
            </a:r>
            <a:r>
              <a:rPr lang="en-US" dirty="0" err="1"/>
              <a:t>mesenchyme</a:t>
            </a:r>
            <a:r>
              <a:rPr lang="en-US" dirty="0"/>
              <a:t> of the peritoneal cavity and developed into ova and supporting cells</a:t>
            </a:r>
            <a:r>
              <a:rPr lang="en-US" dirty="0" smtClean="0"/>
              <a:t>.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2. Lower third of vagina developed from the ascending Sino vaginal bulb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3. Uterus, fallopian tubes &amp;upper two thirds of vagina developed from the fusion of two </a:t>
            </a:r>
            <a:r>
              <a:rPr lang="en-US" dirty="0" err="1" smtClean="0"/>
              <a:t>Mullerian</a:t>
            </a:r>
            <a:r>
              <a:rPr lang="en-US" dirty="0" smtClean="0"/>
              <a:t> 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Formation of the genital tract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14346" y="1285861"/>
            <a:ext cx="6500858" cy="557214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Uterus, fallopian tubes &amp;upper two thirds of vagina developed from the fusion of two </a:t>
            </a:r>
            <a:r>
              <a:rPr lang="en-US" sz="2000" dirty="0" err="1" smtClean="0">
                <a:solidFill>
                  <a:srgbClr val="00FF00"/>
                </a:solidFill>
              </a:rPr>
              <a:t>Mullerian</a:t>
            </a:r>
            <a:r>
              <a:rPr lang="en-US" sz="2000" dirty="0" smtClean="0">
                <a:solidFill>
                  <a:srgbClr val="00FF00"/>
                </a:solidFill>
              </a:rPr>
              <a:t> ducts 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If one of the tubes fail to develop it results in </a:t>
            </a:r>
            <a:r>
              <a:rPr lang="en-US" sz="2000" b="1" dirty="0" err="1">
                <a:solidFill>
                  <a:srgbClr val="FF0066"/>
                </a:solidFill>
              </a:rPr>
              <a:t>unicornuate</a:t>
            </a:r>
            <a:r>
              <a:rPr lang="en-US" sz="2000" b="1" dirty="0">
                <a:solidFill>
                  <a:srgbClr val="FF0066"/>
                </a:solidFill>
              </a:rPr>
              <a:t> </a:t>
            </a:r>
            <a:r>
              <a:rPr lang="en-US" sz="2000" b="1" dirty="0" smtClean="0">
                <a:solidFill>
                  <a:srgbClr val="FF0066"/>
                </a:solidFill>
              </a:rPr>
              <a:t>uterus.</a:t>
            </a:r>
            <a:r>
              <a:rPr lang="en-US" sz="2000" dirty="0" smtClean="0"/>
              <a:t> If both </a:t>
            </a:r>
            <a:r>
              <a:rPr lang="en-US" sz="2000" dirty="0"/>
              <a:t>this cause </a:t>
            </a:r>
            <a:r>
              <a:rPr lang="en-US" sz="2000" b="1" dirty="0">
                <a:solidFill>
                  <a:srgbClr val="FF0000"/>
                </a:solidFill>
              </a:rPr>
              <a:t>uterine agenesis or hypoplasia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 </a:t>
            </a:r>
            <a:r>
              <a:rPr lang="en-US" sz="2000" dirty="0" smtClean="0"/>
              <a:t>      The </a:t>
            </a:r>
            <a:r>
              <a:rPr lang="en-US" sz="2000" dirty="0"/>
              <a:t>two </a:t>
            </a:r>
            <a:r>
              <a:rPr lang="en-US" sz="2000" dirty="0" err="1" smtClean="0"/>
              <a:t>Mullerian</a:t>
            </a:r>
            <a:r>
              <a:rPr lang="en-US" sz="2000" dirty="0" smtClean="0"/>
              <a:t> ducts by Lateral fusion process,  </a:t>
            </a:r>
            <a:r>
              <a:rPr lang="en-US" sz="2000" dirty="0"/>
              <a:t>fuse together to form the uterus, tubes &amp;</a:t>
            </a:r>
            <a:r>
              <a:rPr lang="en-US" sz="2000" dirty="0" smtClean="0"/>
              <a:t>cervix. Failure </a:t>
            </a:r>
            <a:r>
              <a:rPr lang="en-US" sz="2000" dirty="0"/>
              <a:t>of this process cause </a:t>
            </a:r>
            <a:r>
              <a:rPr lang="en-US" sz="2000" dirty="0" err="1">
                <a:solidFill>
                  <a:srgbClr val="FF0000"/>
                </a:solidFill>
              </a:rPr>
              <a:t>bicornuate</a:t>
            </a:r>
            <a:r>
              <a:rPr lang="en-US" sz="2000" dirty="0">
                <a:solidFill>
                  <a:srgbClr val="FF0000"/>
                </a:solidFill>
              </a:rPr>
              <a:t> or </a:t>
            </a:r>
            <a:r>
              <a:rPr lang="en-US" sz="2000" dirty="0" err="1">
                <a:solidFill>
                  <a:srgbClr val="FF0000"/>
                </a:solidFill>
              </a:rPr>
              <a:t>didelphys</a:t>
            </a:r>
            <a:r>
              <a:rPr lang="en-US" sz="2000" dirty="0">
                <a:solidFill>
                  <a:srgbClr val="FF0000"/>
                </a:solidFill>
              </a:rPr>
              <a:t> uterus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            Normally the median part of the fused </a:t>
            </a:r>
            <a:r>
              <a:rPr lang="en-US" sz="2000" dirty="0" err="1" smtClean="0"/>
              <a:t>Mullerian</a:t>
            </a:r>
            <a:r>
              <a:rPr lang="en-US" sz="2000" dirty="0" smtClean="0"/>
              <a:t> ducts forms septum that </a:t>
            </a:r>
            <a:r>
              <a:rPr lang="en-US" sz="2000" dirty="0" err="1" smtClean="0"/>
              <a:t>resorbed</a:t>
            </a:r>
            <a:r>
              <a:rPr lang="en-US" sz="2000" dirty="0" smtClean="0"/>
              <a:t> to form single uterine cavity. Failure of this </a:t>
            </a:r>
            <a:r>
              <a:rPr lang="en-US" sz="2000" dirty="0" err="1" smtClean="0"/>
              <a:t>resorption</a:t>
            </a:r>
            <a:r>
              <a:rPr lang="en-US" sz="2000" dirty="0" smtClean="0"/>
              <a:t> lead to </a:t>
            </a:r>
            <a:r>
              <a:rPr lang="en-US" sz="2000" b="1" dirty="0" err="1" smtClean="0">
                <a:solidFill>
                  <a:srgbClr val="FF0000"/>
                </a:solidFill>
              </a:rPr>
              <a:t>septate</a:t>
            </a:r>
            <a:r>
              <a:rPr lang="en-US" sz="2000" b="1" dirty="0" smtClean="0">
                <a:solidFill>
                  <a:srgbClr val="FF0000"/>
                </a:solidFill>
              </a:rPr>
              <a:t> uterus </a:t>
            </a:r>
            <a:r>
              <a:rPr lang="en-US" sz="2000" dirty="0" smtClean="0"/>
              <a:t>complete or partial.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 descr="M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714488"/>
            <a:ext cx="2786050" cy="243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ysterosalpingograph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7950" y="4614871"/>
            <a:ext cx="2619380" cy="193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CERVICAL FACTORS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6000792" cy="6072206"/>
          </a:xfrm>
        </p:spPr>
        <p:txBody>
          <a:bodyPr>
            <a:normAutofit/>
          </a:bodyPr>
          <a:lstStyle/>
          <a:p>
            <a:r>
              <a:rPr lang="en-US" dirty="0" smtClean="0"/>
              <a:t>Anatomic defects</a:t>
            </a:r>
          </a:p>
          <a:p>
            <a:pPr>
              <a:buNone/>
            </a:pPr>
            <a:r>
              <a:rPr lang="en-US" dirty="0" smtClean="0"/>
              <a:t>   	congenital elongation of cervix,                                                                second degree uterine </a:t>
            </a:r>
            <a:r>
              <a:rPr lang="en-US" dirty="0" err="1" smtClean="0"/>
              <a:t>prolapse</a:t>
            </a:r>
            <a:r>
              <a:rPr lang="en-US" dirty="0" smtClean="0"/>
              <a:t> acute </a:t>
            </a:r>
            <a:r>
              <a:rPr lang="en-US" dirty="0" err="1" smtClean="0"/>
              <a:t>retroverted</a:t>
            </a:r>
            <a:r>
              <a:rPr lang="en-US" dirty="0" smtClean="0"/>
              <a:t> uterus</a:t>
            </a:r>
          </a:p>
          <a:p>
            <a:pPr>
              <a:buNone/>
            </a:pPr>
            <a:r>
              <a:rPr lang="en-US" dirty="0" smtClean="0"/>
              <a:t>      Pin whole OS</a:t>
            </a:r>
          </a:p>
          <a:p>
            <a:r>
              <a:rPr lang="en-US" dirty="0" smtClean="0"/>
              <a:t>Cervical polyp occluding external OS</a:t>
            </a:r>
          </a:p>
          <a:p>
            <a:r>
              <a:rPr lang="en-US" dirty="0" smtClean="0"/>
              <a:t>Due to fault in the composition of the cervical mucus </a:t>
            </a:r>
          </a:p>
          <a:p>
            <a:r>
              <a:rPr lang="en-US" dirty="0" err="1" smtClean="0"/>
              <a:t>Conisation</a:t>
            </a:r>
            <a:r>
              <a:rPr lang="en-US" dirty="0" smtClean="0"/>
              <a:t> - biopsy</a:t>
            </a:r>
          </a:p>
          <a:p>
            <a:r>
              <a:rPr lang="en-US" dirty="0" smtClean="0"/>
              <a:t>deep cauterization of cervix </a:t>
            </a:r>
          </a:p>
          <a:p>
            <a:r>
              <a:rPr lang="en-US" dirty="0" smtClean="0"/>
              <a:t> amputation of cervix.</a:t>
            </a:r>
          </a:p>
          <a:p>
            <a:endParaRPr lang="en-US" dirty="0"/>
          </a:p>
        </p:txBody>
      </p:sp>
      <p:pic>
        <p:nvPicPr>
          <p:cNvPr id="5" name="Picture 5" descr="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3009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CERVICAL FACTORS….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857884" cy="49292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chronic </a:t>
            </a:r>
            <a:r>
              <a:rPr lang="en-US" dirty="0" err="1" smtClean="0"/>
              <a:t>cervicitis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immunological factor -</a:t>
            </a:r>
          </a:p>
          <a:p>
            <a:pPr>
              <a:buNone/>
            </a:pPr>
            <a:r>
              <a:rPr lang="en-US" dirty="0" smtClean="0"/>
              <a:t>                 Presence of </a:t>
            </a:r>
            <a:r>
              <a:rPr lang="en-US" dirty="0" err="1" smtClean="0"/>
              <a:t>antisperm</a:t>
            </a:r>
            <a:r>
              <a:rPr lang="en-US" dirty="0" smtClean="0"/>
              <a:t> or sperm  immobilizing antibodies  in cervical mucous.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Physiologic- The fault lies in the composition of the cervical </a:t>
            </a:r>
            <a:r>
              <a:rPr lang="en-US" dirty="0" err="1" smtClean="0"/>
              <a:t>mucus,that</a:t>
            </a:r>
            <a:r>
              <a:rPr lang="en-US" dirty="0" smtClean="0"/>
              <a:t> spermatozoa  fail to penetrate the mucus.</a:t>
            </a:r>
          </a:p>
          <a:p>
            <a:endParaRPr lang="en-US" dirty="0"/>
          </a:p>
        </p:txBody>
      </p:sp>
      <p:pic>
        <p:nvPicPr>
          <p:cNvPr id="5" name="Picture 4" descr="mucopurulent cx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857364"/>
            <a:ext cx="2700220" cy="2076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VAGINAL FACTORS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7072330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Atresia</a:t>
            </a:r>
            <a:r>
              <a:rPr lang="en-US" dirty="0" smtClean="0"/>
              <a:t> vagina,</a:t>
            </a:r>
          </a:p>
          <a:p>
            <a:pPr>
              <a:buNone/>
            </a:pPr>
            <a:r>
              <a:rPr lang="en-US" dirty="0" smtClean="0"/>
              <a:t>              Transverse vaginal septum,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Septate</a:t>
            </a:r>
            <a:r>
              <a:rPr lang="en-US" dirty="0" smtClean="0"/>
              <a:t> vagina and</a:t>
            </a:r>
          </a:p>
          <a:p>
            <a:pPr>
              <a:buNone/>
            </a:pPr>
            <a:r>
              <a:rPr lang="en-US" dirty="0" smtClean="0"/>
              <a:t>              Narrow </a:t>
            </a:r>
            <a:r>
              <a:rPr lang="en-US" dirty="0" err="1" smtClean="0"/>
              <a:t>introitus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This  causes </a:t>
            </a:r>
            <a:r>
              <a:rPr lang="en-US" dirty="0" err="1" smtClean="0"/>
              <a:t>dyspareunia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They are included under the congenital group.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Vaginitis and purulent vaginal discharge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Imperforated hymen</a:t>
            </a:r>
          </a:p>
          <a:p>
            <a:endParaRPr lang="en-US" dirty="0"/>
          </a:p>
        </p:txBody>
      </p:sp>
      <p:pic>
        <p:nvPicPr>
          <p:cNvPr id="5" name="Picture 6" descr="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976" y="0"/>
            <a:ext cx="2478024" cy="2884932"/>
          </a:xfrm>
          <a:prstGeom prst="rect">
            <a:avLst/>
          </a:prstGeom>
          <a:noFill/>
        </p:spPr>
      </p:pic>
      <p:pic>
        <p:nvPicPr>
          <p:cNvPr id="6" name="Picture 11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000636"/>
            <a:ext cx="2286000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500063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Septate</a:t>
            </a:r>
            <a:r>
              <a:rPr lang="en-US" b="1" dirty="0" smtClean="0">
                <a:solidFill>
                  <a:srgbClr val="002060"/>
                </a:solidFill>
              </a:rPr>
              <a:t>  hymen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Gynaecology\09.p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08" y="3429000"/>
            <a:ext cx="2428892" cy="317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Common combined factors</a:t>
            </a:r>
            <a:r>
              <a:rPr lang="en-US" dirty="0" smtClean="0">
                <a:solidFill>
                  <a:srgbClr val="FF0000"/>
                </a:solidFill>
              </a:rPr>
              <a:t>:-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5643602" cy="56435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General factors:- Advanced </a:t>
            </a:r>
            <a:r>
              <a:rPr lang="en-US" dirty="0" smtClean="0">
                <a:solidFill>
                  <a:srgbClr val="00FF00"/>
                </a:solidFill>
              </a:rPr>
              <a:t>age</a:t>
            </a:r>
            <a:r>
              <a:rPr lang="en-US" dirty="0" smtClean="0"/>
              <a:t> of wife </a:t>
            </a:r>
            <a:r>
              <a:rPr lang="en-US" dirty="0" smtClean="0">
                <a:solidFill>
                  <a:srgbClr val="FFFF00"/>
                </a:solidFill>
              </a:rPr>
              <a:t>beyond 35yrs </a:t>
            </a:r>
            <a:r>
              <a:rPr lang="en-US" dirty="0" smtClean="0"/>
              <a:t>is related.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Infrequent</a:t>
            </a:r>
            <a:r>
              <a:rPr lang="en-US" dirty="0" smtClean="0"/>
              <a:t> intercourse,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lack of knowledge </a:t>
            </a:r>
            <a:r>
              <a:rPr lang="en-US" dirty="0" smtClean="0"/>
              <a:t>of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coital technique </a:t>
            </a:r>
            <a:r>
              <a:rPr lang="en-US" dirty="0" smtClean="0"/>
              <a:t>and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timing of coitus </a:t>
            </a:r>
            <a:r>
              <a:rPr lang="en-US" dirty="0" smtClean="0"/>
              <a:t>to utilize </a:t>
            </a:r>
          </a:p>
          <a:p>
            <a:pPr>
              <a:buNone/>
            </a:pPr>
            <a:r>
              <a:rPr lang="en-US" dirty="0" smtClean="0"/>
              <a:t>               The </a:t>
            </a:r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fertile period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Apareunia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Dyspareunia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33CC"/>
                </a:solidFill>
              </a:rPr>
              <a:t>Anxiety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33CC"/>
                </a:solidFill>
              </a:rPr>
              <a:t>apprehension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spermicidal lubricants </a:t>
            </a:r>
            <a:r>
              <a:rPr lang="en-US" dirty="0" smtClean="0"/>
              <a:t>during intercourse.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Immunological</a:t>
            </a:r>
            <a:r>
              <a:rPr lang="en-US" dirty="0" smtClean="0"/>
              <a:t> factors.</a:t>
            </a:r>
            <a:endParaRPr lang="en-US" dirty="0"/>
          </a:p>
        </p:txBody>
      </p:sp>
      <p:pic>
        <p:nvPicPr>
          <p:cNvPr id="4" name="Picture 3" descr="ht_1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7" y="3354465"/>
            <a:ext cx="3357554" cy="350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couple living together and not using contraceptive methods failed to conceive after 2 yrs should be investigated. Both the partners should be investigated. Investigation of the male is more easier and so this should be done first.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INVESTIGATIONS-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7158" y="1214423"/>
            <a:ext cx="8572560" cy="564357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HISTORY</a:t>
            </a:r>
          </a:p>
          <a:p>
            <a:r>
              <a:rPr lang="en-US" dirty="0" smtClean="0"/>
              <a:t>Age- 20 – 25 yrs (peak of fertile period)</a:t>
            </a:r>
          </a:p>
          <a:p>
            <a:r>
              <a:rPr lang="en-US" dirty="0" smtClean="0"/>
              <a:t>Duration of marriage</a:t>
            </a:r>
          </a:p>
          <a:p>
            <a:r>
              <a:rPr lang="en-US" dirty="0" smtClean="0"/>
              <a:t>H/o previous marriage with proven fertility if any.</a:t>
            </a:r>
          </a:p>
          <a:p>
            <a:r>
              <a:rPr lang="en-US" dirty="0" smtClean="0"/>
              <a:t>Marital relationship</a:t>
            </a:r>
          </a:p>
          <a:p>
            <a:r>
              <a:rPr lang="en-US" dirty="0" smtClean="0"/>
              <a:t>Coital problems- Dyspareunia, loss of libido.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contraceptions</a:t>
            </a:r>
            <a:r>
              <a:rPr lang="en-US" dirty="0" smtClean="0"/>
              <a:t>  (IUCD may produce PID)</a:t>
            </a:r>
          </a:p>
          <a:p>
            <a:r>
              <a:rPr lang="en-US" dirty="0" smtClean="0"/>
              <a:t>Detailed analysis of psycho sexual problems. general medical history with reference to TB, STD, PID, DM, Mumps, Peritonitis.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SURGICAL HISTORY:-</a:t>
            </a:r>
          </a:p>
          <a:p>
            <a:r>
              <a:rPr lang="en-US" dirty="0" smtClean="0"/>
              <a:t>Abdominal surgery</a:t>
            </a:r>
          </a:p>
          <a:p>
            <a:r>
              <a:rPr lang="en-US" dirty="0" smtClean="0"/>
              <a:t>Pelvic surgery </a:t>
            </a:r>
          </a:p>
          <a:p>
            <a:r>
              <a:rPr lang="en-US" dirty="0" smtClean="0"/>
              <a:t>Both related to </a:t>
            </a:r>
            <a:r>
              <a:rPr lang="en-US" dirty="0" err="1" smtClean="0"/>
              <a:t>peritubal</a:t>
            </a:r>
            <a:r>
              <a:rPr lang="en-US" dirty="0" smtClean="0"/>
              <a:t> adhesions.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INVESTIGATIONS……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28737"/>
            <a:ext cx="8108184" cy="48677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MENSTURAL HISTORY</a:t>
            </a:r>
          </a:p>
          <a:p>
            <a:r>
              <a:rPr lang="en-US" dirty="0" err="1" smtClean="0"/>
              <a:t>Hypomenorrhoea,Oligomenorrhoea,Amenorrhoea</a:t>
            </a:r>
            <a:r>
              <a:rPr lang="en-US" dirty="0" smtClean="0"/>
              <a:t>  are associated with disturbed </a:t>
            </a:r>
            <a:r>
              <a:rPr lang="en-US" dirty="0" err="1" smtClean="0"/>
              <a:t>hypothalamo</a:t>
            </a:r>
            <a:r>
              <a:rPr lang="en-US" dirty="0" smtClean="0"/>
              <a:t> pituitary ovarian dysfunction, this may accompany adrenal or thyroid dysfunction.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PREVIOUS OBSTETRICAL HISTORY:</a:t>
            </a:r>
          </a:p>
          <a:p>
            <a:r>
              <a:rPr lang="en-US" dirty="0" smtClean="0"/>
              <a:t>Number of pregnancy, Interval b/w each pregnancy. h/o pregnancy related complications in case of secondary infertility.</a:t>
            </a:r>
          </a:p>
          <a:p>
            <a:r>
              <a:rPr lang="en-US" dirty="0" smtClean="0"/>
              <a:t>History of premature  rupture of membrane and puerperal sepsis may produce ascending infection leads to tubal damage.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		Classification</a:t>
            </a:r>
            <a:r>
              <a:rPr lang="en-US" b="1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u="sng" dirty="0"/>
              <a:t>primary infertility</a:t>
            </a:r>
            <a:r>
              <a:rPr lang="en-US" dirty="0"/>
              <a:t>                             </a:t>
            </a:r>
            <a:r>
              <a:rPr lang="en-US" dirty="0" smtClean="0"/>
              <a:t>       						</a:t>
            </a:r>
            <a:r>
              <a:rPr lang="en-US" u="sng" dirty="0" smtClean="0"/>
              <a:t>secondary </a:t>
            </a:r>
            <a:r>
              <a:rPr lang="en-US" u="sng" dirty="0"/>
              <a:t>infertility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Left-Up Arrow 3"/>
          <p:cNvSpPr/>
          <p:nvPr/>
        </p:nvSpPr>
        <p:spPr>
          <a:xfrm rot="13715278">
            <a:off x="3337632" y="1222290"/>
            <a:ext cx="2825924" cy="2556031"/>
          </a:xfrm>
          <a:prstGeom prst="leftUpArrow">
            <a:avLst>
              <a:gd name="adj1" fmla="val 17689"/>
              <a:gd name="adj2" fmla="val 25000"/>
              <a:gd name="adj3" fmla="val 2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aby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71942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14400"/>
          </a:xfrm>
        </p:spPr>
        <p:txBody>
          <a:bodyPr/>
          <a:lstStyle/>
          <a:p>
            <a:r>
              <a:rPr lang="en-US" dirty="0" smtClean="0"/>
              <a:t>FOR DIAGNOSIS OF OVULATION VARIOUS METHODS ARE USED:-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643570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Indirect methods-</a:t>
            </a:r>
          </a:p>
          <a:p>
            <a:r>
              <a:rPr lang="en-US" dirty="0" err="1" smtClean="0"/>
              <a:t>a.Menstural</a:t>
            </a:r>
            <a:r>
              <a:rPr lang="en-US" dirty="0" smtClean="0"/>
              <a:t> H/o</a:t>
            </a:r>
          </a:p>
          <a:p>
            <a:r>
              <a:rPr lang="en-US" dirty="0" err="1" smtClean="0"/>
              <a:t>b.Evaluation</a:t>
            </a:r>
            <a:r>
              <a:rPr lang="en-US" dirty="0" smtClean="0"/>
              <a:t> of peripheral or end organ changes</a:t>
            </a:r>
          </a:p>
          <a:p>
            <a:pPr>
              <a:buNone/>
            </a:pPr>
            <a:r>
              <a:rPr lang="en-US" dirty="0" smtClean="0"/>
              <a:t>                   -BBT</a:t>
            </a:r>
          </a:p>
          <a:p>
            <a:pPr>
              <a:buNone/>
            </a:pPr>
            <a:r>
              <a:rPr lang="en-US" dirty="0" smtClean="0"/>
              <a:t>                   -Cervical mucus study</a:t>
            </a:r>
          </a:p>
          <a:p>
            <a:pPr>
              <a:buNone/>
            </a:pPr>
            <a:r>
              <a:rPr lang="en-US" dirty="0" smtClean="0"/>
              <a:t>                   -vaginal cytology</a:t>
            </a:r>
          </a:p>
          <a:p>
            <a:pPr>
              <a:buNone/>
            </a:pPr>
            <a:r>
              <a:rPr lang="en-US" dirty="0" smtClean="0"/>
              <a:t>                   -Hormone estimation</a:t>
            </a:r>
          </a:p>
          <a:p>
            <a:pPr>
              <a:buNone/>
            </a:pPr>
            <a:r>
              <a:rPr lang="en-US" dirty="0" smtClean="0"/>
              <a:t>                              -Serum progesterone</a:t>
            </a:r>
          </a:p>
          <a:p>
            <a:pPr>
              <a:buNone/>
            </a:pPr>
            <a:r>
              <a:rPr lang="en-US" dirty="0" smtClean="0"/>
              <a:t>                              -Serum LH</a:t>
            </a:r>
          </a:p>
          <a:p>
            <a:pPr>
              <a:buNone/>
            </a:pPr>
            <a:r>
              <a:rPr lang="en-US" dirty="0" smtClean="0"/>
              <a:t>                              -Serum </a:t>
            </a:r>
            <a:r>
              <a:rPr lang="en-US" dirty="0" err="1" smtClean="0"/>
              <a:t>oestradiol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-Endometrial biopsy</a:t>
            </a:r>
          </a:p>
          <a:p>
            <a:r>
              <a:rPr lang="en-US" dirty="0" smtClean="0"/>
              <a:t>c. Ultra </a:t>
            </a:r>
            <a:r>
              <a:rPr lang="en-US" dirty="0" err="1" smtClean="0"/>
              <a:t>sonography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3570" y="1770501"/>
            <a:ext cx="305037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Direct method 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Laproscopy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Conclusive method</a:t>
            </a:r>
          </a:p>
          <a:p>
            <a:r>
              <a:rPr lang="en-US" dirty="0" smtClean="0"/>
              <a:t>-Pregnancy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DIAGNOSIS...…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68223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Tubal factors:-</a:t>
            </a:r>
          </a:p>
          <a:p>
            <a:r>
              <a:rPr lang="en-US" dirty="0" smtClean="0"/>
              <a:t>    1.Dilatation and insufflations test.</a:t>
            </a:r>
          </a:p>
          <a:p>
            <a:r>
              <a:rPr lang="en-US" dirty="0" smtClean="0"/>
              <a:t>    2.Hystero </a:t>
            </a:r>
            <a:r>
              <a:rPr lang="en-US" dirty="0" err="1" smtClean="0"/>
              <a:t>salpingography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3.Laproscopy and </a:t>
            </a:r>
            <a:r>
              <a:rPr lang="en-US" dirty="0" err="1" smtClean="0"/>
              <a:t>chromopertubation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4.Sonohystero </a:t>
            </a:r>
            <a:r>
              <a:rPr lang="en-US" dirty="0" err="1" smtClean="0"/>
              <a:t>salpingiography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5.Falloposcopy.</a:t>
            </a:r>
          </a:p>
          <a:p>
            <a:r>
              <a:rPr lang="en-US" dirty="0" smtClean="0"/>
              <a:t>    6.Salpingoscopy.</a:t>
            </a:r>
          </a:p>
          <a:p>
            <a:endParaRPr lang="en-US" dirty="0"/>
          </a:p>
        </p:txBody>
      </p:sp>
      <p:pic>
        <p:nvPicPr>
          <p:cNvPr id="5" name="Picture 13" descr="hellokt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2006091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DIAGNOSIS……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775099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Cervical factors:-</a:t>
            </a:r>
          </a:p>
          <a:p>
            <a:r>
              <a:rPr lang="en-US" dirty="0" smtClean="0"/>
              <a:t>Post coital test (PCT)</a:t>
            </a:r>
          </a:p>
          <a:p>
            <a:r>
              <a:rPr lang="en-US" dirty="0" smtClean="0"/>
              <a:t>Sperm cervical mucus contact test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Endocrinopathy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              Estimation of serum TSH, </a:t>
            </a:r>
            <a:r>
              <a:rPr lang="en-US" dirty="0" err="1" smtClean="0"/>
              <a:t>Prolactin</a:t>
            </a:r>
            <a:r>
              <a:rPr lang="en-US" dirty="0" smtClean="0"/>
              <a:t>, FSH, LH,  </a:t>
            </a:r>
            <a:r>
              <a:rPr lang="en-US" dirty="0" err="1" smtClean="0"/>
              <a:t>Dehydroepiandrosterone</a:t>
            </a:r>
            <a:r>
              <a:rPr lang="en-US" dirty="0" smtClean="0"/>
              <a:t>   </a:t>
            </a:r>
            <a:r>
              <a:rPr lang="en-US" dirty="0" err="1" smtClean="0"/>
              <a:t>sulphate</a:t>
            </a:r>
            <a:r>
              <a:rPr lang="en-US" dirty="0" smtClean="0"/>
              <a:t>, testosterone and progesterone in mid </a:t>
            </a:r>
            <a:r>
              <a:rPr lang="en-US" dirty="0" err="1" smtClean="0"/>
              <a:t>luteal</a:t>
            </a:r>
            <a:r>
              <a:rPr lang="en-US" dirty="0" smtClean="0"/>
              <a:t> phase.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132856"/>
            <a:ext cx="3096344" cy="914400"/>
          </a:xfrm>
        </p:spPr>
        <p:txBody>
          <a:bodyPr/>
          <a:lstStyle/>
          <a:p>
            <a:r>
              <a:rPr lang="en-US" dirty="0" smtClean="0"/>
              <a:t>Thank you  </a:t>
            </a:r>
            <a:endParaRPr lang="en-US" dirty="0"/>
          </a:p>
        </p:txBody>
      </p:sp>
      <p:pic>
        <p:nvPicPr>
          <p:cNvPr id="4" name="Picture 3" descr="bouque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476" y="5055467"/>
            <a:ext cx="2413248" cy="80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4437112"/>
            <a:ext cx="2808312" cy="11521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           </a:t>
            </a:r>
            <a:r>
              <a:rPr lang="en-US" sz="3600" b="1" dirty="0"/>
              <a:t>In the State Campaign we are discussing about the </a:t>
            </a:r>
            <a:r>
              <a:rPr lang="en-US" sz="3600" b="1" dirty="0" smtClean="0"/>
              <a:t>strength </a:t>
            </a:r>
            <a:r>
              <a:rPr lang="en-US" sz="3600" b="1" dirty="0"/>
              <a:t>of Homoeopathy in mother and Child health Care. From time </a:t>
            </a:r>
            <a:r>
              <a:rPr lang="en-US" sz="3600" b="1" dirty="0" smtClean="0"/>
              <a:t>immemorial, </a:t>
            </a:r>
            <a:r>
              <a:rPr lang="en-US" sz="3600" b="1" dirty="0" smtClean="0">
                <a:solidFill>
                  <a:srgbClr val="FFFF00"/>
                </a:solidFill>
              </a:rPr>
              <a:t>Fertility</a:t>
            </a:r>
            <a:r>
              <a:rPr lang="en-US" sz="3600" b="1" dirty="0" smtClean="0"/>
              <a:t> </a:t>
            </a:r>
            <a:r>
              <a:rPr lang="en-US" sz="3600" b="1" dirty="0"/>
              <a:t>is the basis of life. Delivering a child and growing it up in a family is </a:t>
            </a:r>
            <a:r>
              <a:rPr lang="en-US" sz="3600" b="1" dirty="0" smtClean="0"/>
              <a:t>a </a:t>
            </a:r>
            <a:r>
              <a:rPr lang="en-US" sz="3600" b="1" dirty="0" smtClean="0">
                <a:solidFill>
                  <a:schemeClr val="accent3"/>
                </a:solidFill>
              </a:rPr>
              <a:t>real </a:t>
            </a:r>
            <a:r>
              <a:rPr lang="en-US" sz="3600" b="1" dirty="0">
                <a:solidFill>
                  <a:schemeClr val="accent3"/>
                </a:solidFill>
              </a:rPr>
              <a:t>joy </a:t>
            </a:r>
            <a:r>
              <a:rPr lang="en-US" sz="3600" b="1" dirty="0"/>
              <a:t>of life. 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         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But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becoming Mother itself is a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problem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. There is no motherhood with out conception. 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/>
              <a:t>       So </a:t>
            </a:r>
            <a:r>
              <a:rPr lang="en-US" sz="3600" b="1" dirty="0"/>
              <a:t>I would like to </a:t>
            </a:r>
            <a:r>
              <a:rPr lang="en-US" sz="3600" b="1" dirty="0" smtClean="0"/>
              <a:t>present </a:t>
            </a:r>
            <a:r>
              <a:rPr lang="en-US" sz="3600" b="1" dirty="0"/>
              <a:t>a paper on 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  		      INFERTILITY</a:t>
            </a:r>
            <a:endParaRPr lang="en-US" sz="3600" b="1" dirty="0"/>
          </a:p>
        </p:txBody>
      </p:sp>
      <p:pic>
        <p:nvPicPr>
          <p:cNvPr id="4" name="Picture 13" descr="hellokt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214950"/>
            <a:ext cx="1279525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mph" presetSubtype="1" repeatCount="indefinite" accel="5000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F6097-ECDA-4B50-A6E0-F870D6DB5812}" type="datetime1">
              <a:rPr lang="en-US"/>
              <a:pPr>
                <a:defRPr/>
              </a:pPr>
              <a:t>11/14/2021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52AFA-17E0-47A9-B109-530A5907AB6A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18791" name="Track 0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6248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Animated cartoon dolls and room makers at Hotel Hello Dolly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30" y="2708920"/>
            <a:ext cx="2084494" cy="12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r-candle-ani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9376" y="4221088"/>
            <a:ext cx="369424" cy="14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128" fill="hold"/>
                                        <p:tgtEl>
                                          <p:spTgt spid="118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 </a:t>
            </a:r>
            <a:r>
              <a:rPr lang="en-US" b="1" dirty="0">
                <a:solidFill>
                  <a:srgbClr val="FF0000"/>
                </a:solidFill>
              </a:rPr>
              <a:t>physiological </a:t>
            </a:r>
            <a:r>
              <a:rPr lang="en-US" b="1" dirty="0" smtClean="0">
                <a:solidFill>
                  <a:srgbClr val="FF0000"/>
                </a:solidFill>
              </a:rPr>
              <a:t>infertility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present before </a:t>
            </a:r>
            <a:r>
              <a:rPr lang="en-US" dirty="0" smtClean="0"/>
              <a:t>puberty</a:t>
            </a:r>
            <a:endParaRPr lang="en-US" dirty="0"/>
          </a:p>
          <a:p>
            <a:r>
              <a:rPr lang="en-US" dirty="0"/>
              <a:t>after menopause ,                                        </a:t>
            </a:r>
          </a:p>
          <a:p>
            <a:r>
              <a:rPr lang="en-US" dirty="0"/>
              <a:t>during </a:t>
            </a:r>
            <a:r>
              <a:rPr lang="en-US" dirty="0" smtClean="0"/>
              <a:t>pregnancy</a:t>
            </a:r>
            <a:endParaRPr lang="en-US" dirty="0"/>
          </a:p>
          <a:p>
            <a:r>
              <a:rPr lang="en-US" dirty="0"/>
              <a:t>during lactation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pathological infertility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</a:p>
          <a:p>
            <a:pPr>
              <a:buNone/>
            </a:pPr>
            <a:r>
              <a:rPr lang="en-US" dirty="0" smtClean="0"/>
              <a:t>   (1) faulty male factors</a:t>
            </a:r>
          </a:p>
          <a:p>
            <a:pPr>
              <a:buNone/>
            </a:pPr>
            <a:r>
              <a:rPr lang="en-US" dirty="0" smtClean="0"/>
              <a:t>    (2) faulty female factors </a:t>
            </a:r>
          </a:p>
          <a:p>
            <a:pPr>
              <a:buNone/>
            </a:pPr>
            <a:r>
              <a:rPr lang="en-US" dirty="0" smtClean="0"/>
              <a:t>    (3) faulty combined male  	and female factors </a:t>
            </a:r>
            <a:endParaRPr lang="en-US" dirty="0"/>
          </a:p>
        </p:txBody>
      </p:sp>
      <p:sp>
        <p:nvSpPr>
          <p:cNvPr id="6" name="Left-Up Arrow 5"/>
          <p:cNvSpPr/>
          <p:nvPr/>
        </p:nvSpPr>
        <p:spPr>
          <a:xfrm rot="13715278">
            <a:off x="3250773" y="-53442"/>
            <a:ext cx="2306458" cy="2470928"/>
          </a:xfrm>
          <a:prstGeom prst="leftUpArrow">
            <a:avLst>
              <a:gd name="adj1" fmla="val 17689"/>
              <a:gd name="adj2" fmla="val 25000"/>
              <a:gd name="adj3" fmla="val 1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5" descr="moonbaby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1" y="4572008"/>
            <a:ext cx="22190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426464"/>
          </a:xfrm>
        </p:spPr>
        <p:txBody>
          <a:bodyPr/>
          <a:lstStyle/>
          <a:p>
            <a:r>
              <a:rPr lang="en-US" dirty="0" smtClean="0"/>
              <a:t>Factors essential for conception in males are: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0501"/>
            <a:ext cx="4502944" cy="494464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solidFill>
                  <a:srgbClr val="FFC000"/>
                </a:solidFill>
              </a:rPr>
              <a:t>SEMEN</a:t>
            </a:r>
            <a:r>
              <a:rPr lang="en-US" dirty="0" smtClean="0"/>
              <a:t>: A good quantity of semen with sufficient numbers of spermatozoa with good motility and normal morphology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PASSAGE</a:t>
            </a:r>
            <a:r>
              <a:rPr lang="en-US" dirty="0" smtClean="0"/>
              <a:t> : Patency of passage from the </a:t>
            </a:r>
            <a:r>
              <a:rPr lang="en-US" dirty="0" err="1" smtClean="0"/>
              <a:t>epididimis</a:t>
            </a:r>
            <a:r>
              <a:rPr lang="en-US" dirty="0" smtClean="0"/>
              <a:t> to the opening of the ejaculatory ducts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accent3"/>
                </a:solidFill>
              </a:rPr>
              <a:t>POTENCY</a:t>
            </a:r>
            <a:r>
              <a:rPr lang="en-US" dirty="0" smtClean="0"/>
              <a:t>: Ability of the husband to implant semen in the posterior fornix of the vagina</a:t>
            </a:r>
          </a:p>
          <a:p>
            <a:endParaRPr lang="en-US" dirty="0"/>
          </a:p>
        </p:txBody>
      </p:sp>
      <p:pic>
        <p:nvPicPr>
          <p:cNvPr id="6" name="Picture 7" descr="0791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2928934"/>
            <a:ext cx="4635972" cy="3714776"/>
          </a:xfrm>
          <a:prstGeom prst="rect">
            <a:avLst/>
          </a:prstGeom>
          <a:noFill/>
          <a:ln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Common causes of male infertility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Defective spermatogenesis</a:t>
            </a:r>
          </a:p>
          <a:p>
            <a:pPr lv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Obstruction of efferent duct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Failure to deposit sperms high in the vagina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Defect in sperm and seminal fluid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11" descr="glowb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1357322" cy="954374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7" descr="cartan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5" y="3071810"/>
            <a:ext cx="3733813" cy="280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Defective spermatogenesis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502944" cy="557213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Congenital factors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</a:t>
            </a:r>
            <a:r>
              <a:rPr lang="en-US" dirty="0" err="1" smtClean="0">
                <a:solidFill>
                  <a:srgbClr val="00FFFF"/>
                </a:solidFill>
              </a:rPr>
              <a:t>undescented</a:t>
            </a:r>
            <a:r>
              <a:rPr lang="en-US" dirty="0" smtClean="0">
                <a:solidFill>
                  <a:srgbClr val="00FFFF"/>
                </a:solidFill>
              </a:rPr>
              <a:t> testis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</a:t>
            </a:r>
            <a:r>
              <a:rPr lang="en-US" dirty="0" err="1" smtClean="0">
                <a:solidFill>
                  <a:srgbClr val="00FFFF"/>
                </a:solidFill>
              </a:rPr>
              <a:t>Kartagener</a:t>
            </a:r>
            <a:r>
              <a:rPr lang="en-US" dirty="0" smtClean="0">
                <a:solidFill>
                  <a:srgbClr val="00FFFF"/>
                </a:solidFill>
              </a:rPr>
              <a:t> syndrome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</a:t>
            </a:r>
            <a:r>
              <a:rPr lang="en-US" dirty="0" err="1" smtClean="0">
                <a:solidFill>
                  <a:srgbClr val="00FFFF"/>
                </a:solidFill>
              </a:rPr>
              <a:t>Hypospadias</a:t>
            </a:r>
            <a:endParaRPr lang="en-US" dirty="0" smtClean="0">
              <a:solidFill>
                <a:srgbClr val="00FFFF"/>
              </a:solidFill>
            </a:endParaRPr>
          </a:p>
          <a:p>
            <a:r>
              <a:rPr lang="en-US" b="1" dirty="0" smtClean="0">
                <a:solidFill>
                  <a:srgbClr val="FF33CC"/>
                </a:solidFill>
              </a:rPr>
              <a:t>Thermal factors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	    </a:t>
            </a:r>
            <a:r>
              <a:rPr lang="en-US" dirty="0" err="1" smtClean="0">
                <a:solidFill>
                  <a:srgbClr val="00FFFF"/>
                </a:solidFill>
              </a:rPr>
              <a:t>Varecocele</a:t>
            </a:r>
            <a:endParaRPr lang="en-US" dirty="0" smtClean="0">
              <a:solidFill>
                <a:srgbClr val="00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	    Big </a:t>
            </a:r>
            <a:r>
              <a:rPr lang="en-US" dirty="0" err="1" smtClean="0">
                <a:solidFill>
                  <a:srgbClr val="00FFFF"/>
                </a:solidFill>
              </a:rPr>
              <a:t>Hydrocele</a:t>
            </a:r>
            <a:endParaRPr lang="en-US" dirty="0" smtClean="0">
              <a:solidFill>
                <a:srgbClr val="00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	    Filariasis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	    Working in blast furnaces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	Wearing tight under garments</a:t>
            </a:r>
          </a:p>
          <a:p>
            <a:r>
              <a:rPr lang="en-US" b="1" dirty="0" smtClean="0">
                <a:solidFill>
                  <a:srgbClr val="FF33CC"/>
                </a:solidFill>
              </a:rPr>
              <a:t>Endocrinal factors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Thyroid dysfunction,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Gonadotropin deficiency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</a:t>
            </a:r>
            <a:r>
              <a:rPr lang="en-US" dirty="0" err="1" smtClean="0">
                <a:solidFill>
                  <a:srgbClr val="00FFFF"/>
                </a:solidFill>
              </a:rPr>
              <a:t>Frohchlich’s</a:t>
            </a:r>
            <a:r>
              <a:rPr lang="en-US" dirty="0" smtClean="0">
                <a:solidFill>
                  <a:srgbClr val="00FFFF"/>
                </a:solidFill>
              </a:rPr>
              <a:t> syndrome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Hyper </a:t>
            </a:r>
            <a:r>
              <a:rPr lang="en-US" dirty="0" err="1" smtClean="0">
                <a:solidFill>
                  <a:srgbClr val="00FFFF"/>
                </a:solidFill>
              </a:rPr>
              <a:t>prolactinemia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Idiopathic testicular failure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85860"/>
            <a:ext cx="4274374" cy="557213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Infections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</a:t>
            </a:r>
            <a:r>
              <a:rPr lang="en-US" dirty="0" err="1" smtClean="0">
                <a:solidFill>
                  <a:srgbClr val="00FFFF"/>
                </a:solidFill>
              </a:rPr>
              <a:t>Orchitis</a:t>
            </a:r>
            <a:r>
              <a:rPr lang="en-US" dirty="0" smtClean="0">
                <a:solidFill>
                  <a:srgbClr val="00FFFF"/>
                </a:solidFill>
              </a:rPr>
              <a:t> (mumps)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	         </a:t>
            </a:r>
            <a:r>
              <a:rPr lang="en-US" dirty="0" err="1" smtClean="0">
                <a:solidFill>
                  <a:srgbClr val="00FFFF"/>
                </a:solidFill>
              </a:rPr>
              <a:t>Vanerial</a:t>
            </a:r>
            <a:r>
              <a:rPr lang="en-US" dirty="0" smtClean="0">
                <a:solidFill>
                  <a:srgbClr val="00FFFF"/>
                </a:solidFill>
              </a:rPr>
              <a:t> diseases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     </a:t>
            </a:r>
            <a:r>
              <a:rPr lang="en-US" dirty="0" err="1" smtClean="0">
                <a:solidFill>
                  <a:srgbClr val="00FFFF"/>
                </a:solidFill>
              </a:rPr>
              <a:t>Gonorrhoea</a:t>
            </a:r>
            <a:r>
              <a:rPr lang="en-US" dirty="0" smtClean="0">
                <a:solidFill>
                  <a:srgbClr val="00FFFF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     Non </a:t>
            </a:r>
            <a:r>
              <a:rPr lang="en-US" dirty="0" err="1" smtClean="0">
                <a:solidFill>
                  <a:srgbClr val="00FFFF"/>
                </a:solidFill>
              </a:rPr>
              <a:t>gonococal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urethritis</a:t>
            </a:r>
            <a:endParaRPr lang="en-US" dirty="0" smtClean="0">
              <a:solidFill>
                <a:srgbClr val="00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Tuberculosis </a:t>
            </a:r>
          </a:p>
          <a:p>
            <a:r>
              <a:rPr lang="en-US" b="1" dirty="0" smtClean="0">
                <a:solidFill>
                  <a:srgbClr val="FF33CC"/>
                </a:solidFill>
              </a:rPr>
              <a:t>genetic factors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</a:t>
            </a:r>
            <a:r>
              <a:rPr lang="en-US" dirty="0" err="1" smtClean="0">
                <a:solidFill>
                  <a:srgbClr val="00FFFF"/>
                </a:solidFill>
              </a:rPr>
              <a:t>Klinefelter’s</a:t>
            </a:r>
            <a:r>
              <a:rPr lang="en-US" dirty="0" smtClean="0">
                <a:solidFill>
                  <a:srgbClr val="00FFFF"/>
                </a:solidFill>
              </a:rPr>
              <a:t> syndrome 47xxy</a:t>
            </a:r>
          </a:p>
          <a:p>
            <a:r>
              <a:rPr lang="en-US" b="1" dirty="0" smtClean="0">
                <a:solidFill>
                  <a:srgbClr val="FF33CC"/>
                </a:solidFill>
              </a:rPr>
              <a:t>Immunological factors  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Antibodies against </a:t>
            </a:r>
            <a:r>
              <a:rPr lang="en-US" dirty="0" err="1" smtClean="0">
                <a:solidFill>
                  <a:srgbClr val="00FFFF"/>
                </a:solidFill>
              </a:rPr>
              <a:t>spermatozoal</a:t>
            </a:r>
            <a:r>
              <a:rPr lang="en-US" dirty="0" smtClean="0">
                <a:solidFill>
                  <a:srgbClr val="00FFFF"/>
                </a:solidFill>
              </a:rPr>
              <a:t> surface antigen result in sperm clumping after ejaculation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770501"/>
            <a:ext cx="585788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Congenital factors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</a:t>
            </a:r>
            <a:r>
              <a:rPr lang="en-US" dirty="0" err="1" smtClean="0">
                <a:solidFill>
                  <a:srgbClr val="00FFFF"/>
                </a:solidFill>
              </a:rPr>
              <a:t>undescented</a:t>
            </a:r>
            <a:r>
              <a:rPr lang="en-US" dirty="0" smtClean="0">
                <a:solidFill>
                  <a:srgbClr val="00FFFF"/>
                </a:solidFill>
              </a:rPr>
              <a:t> testis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</a:t>
            </a:r>
            <a:r>
              <a:rPr lang="en-US" dirty="0" err="1" smtClean="0">
                <a:solidFill>
                  <a:srgbClr val="00FFFF"/>
                </a:solidFill>
              </a:rPr>
              <a:t>Kartagener</a:t>
            </a:r>
            <a:r>
              <a:rPr lang="en-US" dirty="0" smtClean="0">
                <a:solidFill>
                  <a:srgbClr val="00FFFF"/>
                </a:solidFill>
              </a:rPr>
              <a:t> syndrome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                       </a:t>
            </a:r>
            <a:r>
              <a:rPr lang="en-US" dirty="0" err="1" smtClean="0">
                <a:solidFill>
                  <a:srgbClr val="00FFFF"/>
                </a:solidFill>
              </a:rPr>
              <a:t>Hypospadias</a:t>
            </a:r>
            <a:endParaRPr lang="en-US" dirty="0" smtClean="0">
              <a:solidFill>
                <a:srgbClr val="00FFFF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testicular toxins </a:t>
            </a:r>
            <a:r>
              <a:rPr lang="en-US" dirty="0">
                <a:solidFill>
                  <a:srgbClr val="00FFFF"/>
                </a:solidFill>
              </a:rPr>
              <a:t>(Drugs, radiation)</a:t>
            </a:r>
          </a:p>
          <a:p>
            <a:endParaRPr lang="en-US" b="1" dirty="0" smtClean="0">
              <a:solidFill>
                <a:srgbClr val="FF33CC"/>
              </a:solidFill>
            </a:endParaRPr>
          </a:p>
          <a:p>
            <a:r>
              <a:rPr lang="en-US" b="1" dirty="0" smtClean="0">
                <a:solidFill>
                  <a:srgbClr val="FF33CC"/>
                </a:solidFill>
              </a:rPr>
              <a:t>General </a:t>
            </a:r>
            <a:r>
              <a:rPr lang="en-US" b="1" dirty="0">
                <a:solidFill>
                  <a:srgbClr val="FF33CC"/>
                </a:solidFill>
              </a:rPr>
              <a:t>factors</a:t>
            </a:r>
          </a:p>
          <a:p>
            <a:pPr>
              <a:buNone/>
            </a:pPr>
            <a:r>
              <a:rPr lang="en-US" dirty="0">
                <a:solidFill>
                  <a:srgbClr val="00FFFF"/>
                </a:solidFill>
              </a:rPr>
              <a:t>                     </a:t>
            </a:r>
            <a:r>
              <a:rPr lang="en-US" dirty="0" err="1">
                <a:solidFill>
                  <a:srgbClr val="00FFFF"/>
                </a:solidFill>
              </a:rPr>
              <a:t>Malnutretion</a:t>
            </a:r>
            <a:r>
              <a:rPr lang="en-US" dirty="0">
                <a:solidFill>
                  <a:srgbClr val="00FFFF"/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rgbClr val="00FFFF"/>
                </a:solidFill>
              </a:rPr>
              <a:t>                     Heavy smoking</a:t>
            </a:r>
          </a:p>
          <a:p>
            <a:pPr>
              <a:buNone/>
            </a:pPr>
            <a:r>
              <a:rPr lang="en-US" dirty="0">
                <a:solidFill>
                  <a:srgbClr val="00FFFF"/>
                </a:solidFill>
              </a:rPr>
              <a:t>                    Alcoholism </a:t>
            </a:r>
          </a:p>
          <a:p>
            <a:pPr>
              <a:buNone/>
            </a:pPr>
            <a:r>
              <a:rPr lang="en-US" dirty="0">
                <a:solidFill>
                  <a:srgbClr val="00FFFF"/>
                </a:solidFill>
              </a:rPr>
              <a:t>                    Chronic </a:t>
            </a:r>
            <a:r>
              <a:rPr lang="en-US" dirty="0" smtClean="0">
                <a:solidFill>
                  <a:srgbClr val="00FFFF"/>
                </a:solidFill>
              </a:rPr>
              <a:t>debilitating diseases</a:t>
            </a:r>
            <a:endParaRPr lang="en-US" dirty="0">
              <a:solidFill>
                <a:srgbClr val="00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1254</TotalTime>
  <Words>1220</Words>
  <Application>Microsoft Office PowerPoint</Application>
  <PresentationFormat>On-screen Show (4:3)</PresentationFormat>
  <Paragraphs>330</Paragraphs>
  <Slides>45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Metro</vt:lpstr>
      <vt:lpstr>PowerPoint Presentation</vt:lpstr>
      <vt:lpstr>PowerPoint Presentation</vt:lpstr>
      <vt:lpstr>Definition </vt:lpstr>
      <vt:lpstr>  Classification  </vt:lpstr>
      <vt:lpstr>PowerPoint Presentation</vt:lpstr>
      <vt:lpstr>Factors essential for conception in males are:  </vt:lpstr>
      <vt:lpstr>Common causes of male infertility</vt:lpstr>
      <vt:lpstr>Defective spermatogenesis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Obstruction of Efferent duct </vt:lpstr>
      <vt:lpstr>Failure to deposite sperms high in the vagina </vt:lpstr>
      <vt:lpstr>Defect in sperm and seminal fluid </vt:lpstr>
      <vt:lpstr>General management in the case of MALES:- </vt:lpstr>
      <vt:lpstr>Factors essential for conception (fertilization of ovum) in female are </vt:lpstr>
      <vt:lpstr>Common causes of Female infertility</vt:lpstr>
      <vt:lpstr>PowerPoint Presentation</vt:lpstr>
      <vt:lpstr>PowerPoint Presentation</vt:lpstr>
      <vt:lpstr>OVARIAN FACTORS: </vt:lpstr>
      <vt:lpstr>PowerPoint Presentation</vt:lpstr>
      <vt:lpstr>PowerPoint Presentation</vt:lpstr>
      <vt:lpstr>PowerPoint Presentation</vt:lpstr>
      <vt:lpstr>TUBAL FACTORS:-</vt:lpstr>
      <vt:lpstr>PowerPoint Presentation</vt:lpstr>
      <vt:lpstr>PERITONEAL FACTORS: </vt:lpstr>
      <vt:lpstr>UTERINE FACTORS: </vt:lpstr>
      <vt:lpstr>Female genital tract developed from 3 origins:</vt:lpstr>
      <vt:lpstr>Formation of the genital tract  </vt:lpstr>
      <vt:lpstr>CERVICAL FACTORS </vt:lpstr>
      <vt:lpstr>CERVICAL FACTORS….</vt:lpstr>
      <vt:lpstr>VAGINAL FACTORS:-</vt:lpstr>
      <vt:lpstr>Common combined factors:-</vt:lpstr>
      <vt:lpstr>INVESTIGATIONS </vt:lpstr>
      <vt:lpstr>FEMALE INVESTIGATIONS- </vt:lpstr>
      <vt:lpstr>FEMALE INVESTIGATIONS……</vt:lpstr>
      <vt:lpstr>FOR DIAGNOSIS OF OVULATION VARIOUS METHODS ARE USED:- </vt:lpstr>
      <vt:lpstr>FOR DIAGNOSIS...…</vt:lpstr>
      <vt:lpstr>FOR DIAGNOSIS……</vt:lpstr>
      <vt:lpstr>Thank you  </vt:lpstr>
      <vt:lpstr>PowerPoint Presentation</vt:lpstr>
      <vt:lpstr>PowerPoint Presentation</vt:lpstr>
    </vt:vector>
  </TitlesOfParts>
  <Company>ELIMS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paper on </dc:title>
  <dc:creator>Dr.Santhi Serene Sylum. V</dc:creator>
  <cp:lastModifiedBy>AS</cp:lastModifiedBy>
  <cp:revision>118</cp:revision>
  <dcterms:created xsi:type="dcterms:W3CDTF">2008-09-18T17:47:35Z</dcterms:created>
  <dcterms:modified xsi:type="dcterms:W3CDTF">2021-11-14T12:24:33Z</dcterms:modified>
</cp:coreProperties>
</file>